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 id="2147483810" r:id="rId2"/>
  </p:sldMasterIdLst>
  <p:notesMasterIdLst>
    <p:notesMasterId r:id="rId22"/>
  </p:notesMasterIdLst>
  <p:sldIdLst>
    <p:sldId id="25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7" r:id="rId18"/>
    <p:sldId id="279" r:id="rId19"/>
    <p:sldId id="278" r:id="rId20"/>
    <p:sldId id="260"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C00"/>
    <a:srgbClr val="00FDFF"/>
    <a:srgbClr val="DBE7F4"/>
    <a:srgbClr val="2774AE"/>
    <a:srgbClr val="FC28FC"/>
    <a:srgbClr val="898989"/>
    <a:srgbClr val="DBE7F5"/>
    <a:srgbClr val="58595B"/>
    <a:srgbClr val="D2DD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31"/>
    <p:restoredTop sz="94663"/>
  </p:normalViewPr>
  <p:slideViewPr>
    <p:cSldViewPr snapToGrid="0" snapToObjects="1">
      <p:cViewPr>
        <p:scale>
          <a:sx n="140" d="100"/>
          <a:sy n="140" d="100"/>
        </p:scale>
        <p:origin x="1280" y="400"/>
      </p:cViewPr>
      <p:guideLst/>
    </p:cSldViewPr>
  </p:slideViewPr>
  <p:notesTextViewPr>
    <p:cViewPr>
      <p:scale>
        <a:sx n="1" d="1"/>
        <a:sy n="1" d="1"/>
      </p:scale>
      <p:origin x="0" y="0"/>
    </p:cViewPr>
  </p:notesTextViewPr>
  <p:notesViewPr>
    <p:cSldViewPr snapToGrid="0" snapToObjects="1" showGuides="1">
      <p:cViewPr varScale="1">
        <p:scale>
          <a:sx n="129" d="100"/>
          <a:sy n="129" d="100"/>
        </p:scale>
        <p:origin x="328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12331DAD-76C8-D143-940A-1249F810C751}"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0"/>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640080" y="4663376"/>
            <a:ext cx="1726178"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0" y="4480496"/>
            <a:ext cx="1188720"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640080" y="301752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640080" y="182880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647698" y="476251"/>
            <a:ext cx="5564638" cy="1031639"/>
          </a:xfrm>
          <a:prstGeom prst="rect">
            <a:avLst/>
          </a:prstGeom>
        </p:spPr>
        <p:txBody>
          <a:bodyPr wrap="square" lIns="0" tIns="0" rIns="0" anchor="t" anchorCtr="0">
            <a:noAutofit/>
          </a:bodyPr>
          <a:lstStyle>
            <a:lvl1pPr marL="0" indent="0" algn="l">
              <a:buNone/>
              <a:defRPr sz="1000"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6" name="Text Placeholder 5">
            <a:extLst>
              <a:ext uri="{FF2B5EF4-FFF2-40B4-BE49-F238E27FC236}">
                <a16:creationId xmlns:a16="http://schemas.microsoft.com/office/drawing/2014/main" id="{D1A3CCD6-7C87-3540-AD4F-C4E375A40A67}"/>
              </a:ext>
            </a:extLst>
          </p:cNvPr>
          <p:cNvSpPr>
            <a:spLocks noGrp="1"/>
          </p:cNvSpPr>
          <p:nvPr>
            <p:ph type="body" sz="quarter" idx="25" hasCustomPrompt="1"/>
          </p:nvPr>
        </p:nvSpPr>
        <p:spPr>
          <a:xfrm>
            <a:off x="640080" y="1645920"/>
            <a:ext cx="3383280" cy="91440"/>
          </a:xfrm>
          <a:prstGeom prst="rect">
            <a:avLst/>
          </a:prstGeom>
        </p:spPr>
        <p:txBody>
          <a:bodyPr wrap="none" lIns="18288">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
        <p:nvSpPr>
          <p:cNvPr id="10" name="Text Placeholder 9">
            <a:extLst>
              <a:ext uri="{FF2B5EF4-FFF2-40B4-BE49-F238E27FC236}">
                <a16:creationId xmlns:a16="http://schemas.microsoft.com/office/drawing/2014/main" id="{E60C41A6-45A6-5B44-9CEC-EBB9C50F73C1}"/>
              </a:ext>
            </a:extLst>
          </p:cNvPr>
          <p:cNvSpPr>
            <a:spLocks noGrp="1"/>
          </p:cNvSpPr>
          <p:nvPr>
            <p:ph type="body" sz="quarter" idx="27" hasCustomPrompt="1"/>
          </p:nvPr>
        </p:nvSpPr>
        <p:spPr>
          <a:xfrm>
            <a:off x="3529852" y="3192476"/>
            <a:ext cx="4882627" cy="25000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Then click the icon inside the picture frame to add your logo.</a:t>
            </a:r>
          </a:p>
        </p:txBody>
      </p:sp>
      <p:sp>
        <p:nvSpPr>
          <p:cNvPr id="22" name="Text Placeholder 9">
            <a:extLst>
              <a:ext uri="{FF2B5EF4-FFF2-40B4-BE49-F238E27FC236}">
                <a16:creationId xmlns:a16="http://schemas.microsoft.com/office/drawing/2014/main" id="{A7DA1E21-D79E-F544-A510-7244E006EC4A}"/>
              </a:ext>
            </a:extLst>
          </p:cNvPr>
          <p:cNvSpPr>
            <a:spLocks noGrp="1"/>
          </p:cNvSpPr>
          <p:nvPr>
            <p:ph type="body" sz="quarter" idx="28" hasCustomPrompt="1"/>
          </p:nvPr>
        </p:nvSpPr>
        <p:spPr>
          <a:xfrm>
            <a:off x="3529852" y="3525422"/>
            <a:ext cx="4882627" cy="25000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Bxd-blk</a:t>
            </a:r>
            <a:r>
              <a:rPr lang="en-US" dirty="0"/>
              <a:t> or Boxed-</a:t>
            </a:r>
            <a:r>
              <a:rPr lang="en-US" dirty="0" err="1"/>
              <a:t>BlackType</a:t>
            </a:r>
            <a:r>
              <a:rPr lang="en-US" dirty="0"/>
              <a:t> version and it will appear in the picture frame.</a:t>
            </a:r>
          </a:p>
        </p:txBody>
      </p:sp>
      <p:sp>
        <p:nvSpPr>
          <p:cNvPr id="23" name="Text Placeholder 9">
            <a:extLst>
              <a:ext uri="{FF2B5EF4-FFF2-40B4-BE49-F238E27FC236}">
                <a16:creationId xmlns:a16="http://schemas.microsoft.com/office/drawing/2014/main" id="{624A8DDF-AAAB-5F4B-94B6-2B8F1EAAD0A7}"/>
              </a:ext>
            </a:extLst>
          </p:cNvPr>
          <p:cNvSpPr>
            <a:spLocks noGrp="1"/>
          </p:cNvSpPr>
          <p:nvPr>
            <p:ph type="body" sz="quarter" idx="29" hasCustomPrompt="1"/>
          </p:nvPr>
        </p:nvSpPr>
        <p:spPr>
          <a:xfrm>
            <a:off x="3529852" y="3858368"/>
            <a:ext cx="4882627" cy="716286"/>
          </a:xfrm>
          <a:prstGeom prst="rect">
            <a:avLst/>
          </a:prstGeom>
        </p:spPr>
        <p:txBody>
          <a:bodyPr lIns="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blue UCLA logo box should match up with the top and bottom guides.</a:t>
            </a:r>
          </a:p>
        </p:txBody>
      </p:sp>
      <p:sp>
        <p:nvSpPr>
          <p:cNvPr id="24" name="Text Placeholder 9">
            <a:extLst>
              <a:ext uri="{FF2B5EF4-FFF2-40B4-BE49-F238E27FC236}">
                <a16:creationId xmlns:a16="http://schemas.microsoft.com/office/drawing/2014/main" id="{780DC648-A60E-984C-B078-E1226FC92945}"/>
              </a:ext>
            </a:extLst>
          </p:cNvPr>
          <p:cNvSpPr>
            <a:spLocks noGrp="1"/>
          </p:cNvSpPr>
          <p:nvPr>
            <p:ph type="body" sz="quarter" idx="30" hasCustomPrompt="1"/>
          </p:nvPr>
        </p:nvSpPr>
        <p:spPr>
          <a:xfrm>
            <a:off x="3529852" y="4656177"/>
            <a:ext cx="4882627" cy="12535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lvl="0"/>
            <a:r>
              <a:rPr lang="en-US" dirty="0"/>
              <a:t>4. POSITION – Align the blue UCLA logo box to meet the left guide. </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1892808"/>
            <a:ext cx="7772400" cy="1102546"/>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B9EB0CAB-07AA-2647-BE58-7A658EF3CBEE}"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754880"/>
            <a:ext cx="457200" cy="365760"/>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639950"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639951"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4663439"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4663440"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33576871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three images">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50725" y="1171512"/>
            <a:ext cx="2878853" cy="2800476"/>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150724" y="4091689"/>
            <a:ext cx="2878853" cy="96135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100"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
        <p:nvSpPr>
          <p:cNvPr id="13" name="Picture Placeholder 2">
            <a:extLst>
              <a:ext uri="{FF2B5EF4-FFF2-40B4-BE49-F238E27FC236}">
                <a16:creationId xmlns:a16="http://schemas.microsoft.com/office/drawing/2014/main" id="{C2EEF7CD-D969-FE45-B0E9-547576ED85DB}"/>
              </a:ext>
            </a:extLst>
          </p:cNvPr>
          <p:cNvSpPr>
            <a:spLocks noGrp="1"/>
          </p:cNvSpPr>
          <p:nvPr>
            <p:ph type="pic" sz="quarter" idx="29"/>
          </p:nvPr>
        </p:nvSpPr>
        <p:spPr>
          <a:xfrm>
            <a:off x="3156189" y="1171512"/>
            <a:ext cx="2878853" cy="2800476"/>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Picture Placeholder 2">
            <a:extLst>
              <a:ext uri="{FF2B5EF4-FFF2-40B4-BE49-F238E27FC236}">
                <a16:creationId xmlns:a16="http://schemas.microsoft.com/office/drawing/2014/main" id="{9BB00876-439B-1E4C-B8C9-B1A555A16BEC}"/>
              </a:ext>
            </a:extLst>
          </p:cNvPr>
          <p:cNvSpPr>
            <a:spLocks noGrp="1"/>
          </p:cNvSpPr>
          <p:nvPr>
            <p:ph type="pic" sz="quarter" idx="30"/>
          </p:nvPr>
        </p:nvSpPr>
        <p:spPr>
          <a:xfrm>
            <a:off x="6170693" y="1171512"/>
            <a:ext cx="2878853" cy="2800476"/>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5" name="Text Placeholder 19">
            <a:extLst>
              <a:ext uri="{FF2B5EF4-FFF2-40B4-BE49-F238E27FC236}">
                <a16:creationId xmlns:a16="http://schemas.microsoft.com/office/drawing/2014/main" id="{738B66CF-8C96-534F-9E9C-E7F5CDEB0638}"/>
              </a:ext>
            </a:extLst>
          </p:cNvPr>
          <p:cNvSpPr>
            <a:spLocks noGrp="1"/>
          </p:cNvSpPr>
          <p:nvPr>
            <p:ph type="body" sz="quarter" idx="31" hasCustomPrompt="1"/>
          </p:nvPr>
        </p:nvSpPr>
        <p:spPr>
          <a:xfrm>
            <a:off x="3156188" y="4091689"/>
            <a:ext cx="2878853" cy="96135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100"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0" name="Text Placeholder 19">
            <a:extLst>
              <a:ext uri="{FF2B5EF4-FFF2-40B4-BE49-F238E27FC236}">
                <a16:creationId xmlns:a16="http://schemas.microsoft.com/office/drawing/2014/main" id="{ECBDAA9A-8DF8-8B42-AC32-3AF4C3442832}"/>
              </a:ext>
            </a:extLst>
          </p:cNvPr>
          <p:cNvSpPr>
            <a:spLocks noGrp="1"/>
          </p:cNvSpPr>
          <p:nvPr>
            <p:ph type="body" sz="quarter" idx="32" hasCustomPrompt="1"/>
          </p:nvPr>
        </p:nvSpPr>
        <p:spPr>
          <a:xfrm>
            <a:off x="6170693" y="4109410"/>
            <a:ext cx="2878853" cy="96135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100"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9470934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92B87C6E-9F56-9A4E-BC38-C7FEA0F12D86}"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65760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188720"/>
            <a:ext cx="7772400" cy="242316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079666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92B87C6E-9F56-9A4E-BC38-C7FEA0F12D86}"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828800" y="1188720"/>
            <a:ext cx="5486400" cy="301752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623239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5EFEDD32-F5EB-A741-9F8B-E23B8F80D24B}"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554480"/>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188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188720"/>
            <a:ext cx="5029200" cy="28346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1741474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9144000" cy="459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24D8B39A-01F2-FA4B-87F6-F02AC7945853}"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371600" y="1371600"/>
            <a:ext cx="6400800" cy="1846659"/>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4000" b="0" i="0" dirty="0">
                <a:solidFill>
                  <a:srgbClr val="2774AE"/>
                </a:solidFill>
                <a:latin typeface="Helvetica Regular" pitchFamily="2" charset="0"/>
              </a:rPr>
              <a:t>Lorem ipsum dolor sit </a:t>
            </a:r>
            <a:r>
              <a:rPr lang="en-US" sz="4000" b="0" i="0" dirty="0" err="1">
                <a:solidFill>
                  <a:srgbClr val="2774AE"/>
                </a:solidFill>
                <a:latin typeface="Helvetica Regular" pitchFamily="2" charset="0"/>
              </a:rPr>
              <a:t>amet</a:t>
            </a:r>
            <a:r>
              <a:rPr lang="en-US" sz="4000" b="0" i="0" dirty="0">
                <a:solidFill>
                  <a:srgbClr val="2774AE"/>
                </a:solidFill>
                <a:latin typeface="Helvetica Regular" pitchFamily="2" charset="0"/>
              </a:rPr>
              <a:t> ex </a:t>
            </a:r>
            <a:r>
              <a:rPr lang="en-US" sz="4000" b="0" i="0" dirty="0" err="1">
                <a:solidFill>
                  <a:srgbClr val="2774AE"/>
                </a:solidFill>
                <a:latin typeface="Helvetica Regular" pitchFamily="2" charset="0"/>
              </a:rPr>
              <a:t>eum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reque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graece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nam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harum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vonsequat</a:t>
            </a:r>
            <a:endParaRPr lang="en-US" sz="4000"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371600" y="1371600"/>
            <a:ext cx="6400800" cy="1665071"/>
          </a:xfrm>
        </p:spPr>
        <p:txBody>
          <a:bodyPr anchor="ctr" anchorCtr="0"/>
          <a:lstStyle>
            <a:lvl1pPr marL="0" indent="0" algn="ctr">
              <a:buNone/>
              <a:defRPr sz="4000">
                <a:solidFill>
                  <a:srgbClr val="2774AE"/>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417811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CD19E2CA-7A22-2A47-87A7-154317480B32}"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9" name="TextBox 8">
            <a:extLst>
              <a:ext uri="{FF2B5EF4-FFF2-40B4-BE49-F238E27FC236}">
                <a16:creationId xmlns:a16="http://schemas.microsoft.com/office/drawing/2014/main" id="{4DAC7F78-240E-AF4B-89D8-273442F5E4BE}"/>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2" name="TextBox 11">
            <a:extLst>
              <a:ext uri="{FF2B5EF4-FFF2-40B4-BE49-F238E27FC236}">
                <a16:creationId xmlns:a16="http://schemas.microsoft.com/office/drawing/2014/main" id="{07F6C067-AD68-524C-91AC-545B0A590C4C}"/>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371600" y="1407743"/>
            <a:ext cx="6400800" cy="1665071"/>
          </a:xfrm>
          <a:prstGeom prst="rect">
            <a:avLst/>
          </a:prstGeom>
        </p:spPr>
        <p:txBody>
          <a:bodyPr lIns="0" tIns="0" rIns="0" bIns="0" anchor="ctr" anchorCtr="0">
            <a:spAutoFit/>
          </a:bodyPr>
          <a:lstStyle>
            <a:lvl1pPr marL="0" indent="0" algn="ctr">
              <a:buNone/>
              <a:defRPr sz="4000">
                <a:solidFill>
                  <a:schemeClr val="bg1"/>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8983776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0"/>
            <a:ext cx="7772400" cy="274320"/>
          </a:xfrm>
          <a:prstGeom prst="rect">
            <a:avLst/>
          </a:prstGeom>
        </p:spPr>
        <p:txBody>
          <a:bodyPr>
            <a:spAutoFit/>
          </a:bodyPr>
          <a:lstStyle>
            <a:lvl1pPr marL="0" indent="0">
              <a:buFontTx/>
              <a:buNone/>
              <a:defRPr sz="1600" b="1" i="0" cap="all" baseline="0">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Section Divider</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0" name="TextBox 9">
            <a:extLst>
              <a:ext uri="{FF2B5EF4-FFF2-40B4-BE49-F238E27FC236}">
                <a16:creationId xmlns:a16="http://schemas.microsoft.com/office/drawing/2014/main" id="{4E4989E6-36D9-5E4D-A8F4-C8D9759B609B}"/>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Section Divider</a:t>
            </a:r>
          </a:p>
        </p:txBody>
      </p:sp>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3" name="TextBox 12">
            <a:extLst>
              <a:ext uri="{FF2B5EF4-FFF2-40B4-BE49-F238E27FC236}">
                <a16:creationId xmlns:a16="http://schemas.microsoft.com/office/drawing/2014/main" id="{39DA3775-34D5-1E49-AF02-9E34A316EF51}"/>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Section Divider</a:t>
            </a:r>
          </a:p>
        </p:txBody>
      </p:sp>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640077" y="367401"/>
            <a:ext cx="7772400" cy="389979"/>
          </a:xfrm>
        </p:spPr>
        <p:txBody>
          <a:bodyPr anchor="b" anchorCtr="0"/>
          <a:lstStyle/>
          <a:p>
            <a:r>
              <a:rPr lang="en-US" dirty="0"/>
              <a:t>Header w/copy</a:t>
            </a:r>
          </a:p>
        </p:txBody>
      </p:sp>
    </p:spTree>
    <p:extLst>
      <p:ext uri="{BB962C8B-B14F-4D97-AF65-F5344CB8AC3E}">
        <p14:creationId xmlns:p14="http://schemas.microsoft.com/office/powerpoint/2010/main" val="4147832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097281" y="2286000"/>
            <a:ext cx="6858000" cy="38888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05351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2E97A3B5-6613-4F46-BF76-6FADC2B102EA}"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802737949"/>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09DCE2DB-E4F8-0848-90C1-ACDCE2F38AD9}"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0"/>
            <a:ext cx="6400800" cy="3108960"/>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188720"/>
            <a:ext cx="946991" cy="1354217"/>
          </a:xfrm>
          <a:prstGeom prst="rect">
            <a:avLst/>
          </a:prstGeom>
        </p:spPr>
        <p:txBody>
          <a:bodyPr wrap="square" lIns="0">
            <a:spAutoFit/>
          </a:bodyPr>
          <a:lstStyle>
            <a:lvl1pPr marL="0" indent="0" algn="l">
              <a:lnSpc>
                <a:spcPct val="100000"/>
              </a:lnSpc>
              <a:buNone/>
              <a:defRPr sz="800" b="0">
                <a:solidFill>
                  <a:srgbClr val="FC28FC"/>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11D0AFF7-781E-9C49-9DD3-A4DFB4A9395B}"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554480"/>
            <a:ext cx="3840478" cy="1205209"/>
          </a:xfrm>
          <a:prstGeom prst="rect">
            <a:avLst/>
          </a:prstGeom>
        </p:spPr>
        <p:txBody>
          <a:bodyPr l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188720"/>
            <a:ext cx="3840479" cy="215444"/>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822431351"/>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9FE47C0C-C9E7-AE4D-809E-5CBF13CABA9B}"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79" y="155448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18872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0724290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4" y="4754880"/>
            <a:ext cx="941832" cy="381643"/>
          </a:xfrm>
          <a:prstGeom prst="rect">
            <a:avLst/>
          </a:prstGeom>
        </p:spPr>
        <p:txBody>
          <a:bodyPr/>
          <a:lstStyle/>
          <a:p>
            <a:fld id="{FE467E6B-9A71-6D40-8626-10A71C7AA91F}" type="datetime4">
              <a:rPr lang="en-US" smtClean="0"/>
              <a:t>December 7, 2022</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4663440"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466344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88372541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7.xml"/><Relationship Id="rId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2900" y="4724784"/>
            <a:ext cx="423229" cy="136525"/>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640080" y="821642"/>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367401"/>
            <a:ext cx="7772400" cy="389979"/>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754880"/>
            <a:ext cx="4572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9" name="Text Placeholder-left">
            <a:extLst>
              <a:ext uri="{FF2B5EF4-FFF2-40B4-BE49-F238E27FC236}">
                <a16:creationId xmlns:a16="http://schemas.microsoft.com/office/drawing/2014/main" id="{780A88FB-C016-B145-BF42-9CAF49E61B24}"/>
              </a:ext>
            </a:extLst>
          </p:cNvPr>
          <p:cNvSpPr txBox="1">
            <a:spLocks/>
          </p:cNvSpPr>
          <p:nvPr/>
        </p:nvSpPr>
        <p:spPr>
          <a:xfrm>
            <a:off x="1097280" y="4773168"/>
            <a:ext cx="2651760" cy="369973"/>
          </a:xfrm>
          <a:prstGeom prst="rect">
            <a:avLst/>
          </a:prstGeom>
        </p:spPr>
        <p:txBody>
          <a:bodyPr wrap="square" lIns="0" tIns="0" rIns="0" bIns="256032">
            <a:spAutoFit/>
          </a:bodyPr>
          <a:lstStyle>
            <a:lvl1pPr marL="0" indent="0" algn="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latin typeface="Helvetica Regular" pitchFamily="2" charset="0"/>
              </a:rPr>
              <a:t>BE M260: </a:t>
            </a:r>
            <a:r>
              <a:rPr lang="en-US" b="0" i="0" dirty="0" err="1">
                <a:latin typeface="Helvetica Regular" pitchFamily="2" charset="0"/>
              </a:rPr>
              <a:t>Neuroengineering</a:t>
            </a:r>
            <a:endParaRPr lang="en-US" b="0" i="0" dirty="0">
              <a:latin typeface="Helvetica Regular" pitchFamily="2" charset="0"/>
            </a:endParaRP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0" y="1188720"/>
            <a:ext cx="7315199" cy="117577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8" r:id="rId13"/>
    <p:sldLayoutId id="2147483825" r:id="rId14"/>
    <p:sldLayoutId id="2147483826" r:id="rId15"/>
    <p:sldLayoutId id="2147483827" r:id="rId16"/>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0"/>
            <a:ext cx="9144000" cy="5136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685800" y="356673"/>
          <a:ext cx="7772400" cy="458139"/>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458139">
                <a:tc>
                  <a:txBody>
                    <a:bodyPr/>
                    <a:lstStyle/>
                    <a:p>
                      <a:pPr>
                        <a:lnSpc>
                          <a:spcPct val="100000"/>
                        </a:lnSpc>
                      </a:pPr>
                      <a:r>
                        <a:rPr lang="en-US" sz="2800" b="0" i="0" dirty="0">
                          <a:ln>
                            <a:noFill/>
                          </a:ln>
                          <a:solidFill>
                            <a:srgbClr val="58595B"/>
                          </a:solidFill>
                          <a:latin typeface="Helvetica Regular" pitchFamily="2" charset="0"/>
                          <a:cs typeface="Arial" panose="020B0604020202020204" pitchFamily="34" charset="0"/>
                        </a:rPr>
                        <a:t>Preferred Header Size</a:t>
                      </a:r>
                      <a:endParaRPr lang="en-US" sz="2800" b="0" i="0" dirty="0">
                        <a:ln>
                          <a:noFill/>
                        </a:ln>
                        <a:latin typeface="Helvetica Regular" pitchFamily="2" charset="0"/>
                      </a:endParaRPr>
                    </a:p>
                  </a:txBody>
                  <a:tcPr marL="0" marR="0" marT="0" marB="1828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4727575"/>
            <a:ext cx="423229" cy="136525"/>
          </a:xfrm>
          <a:prstGeom prst="rect">
            <a:avLst/>
          </a:prstGeom>
        </p:spPr>
      </p:pic>
      <p:sp>
        <p:nvSpPr>
          <p:cNvPr id="10" name="Date Placeholder">
            <a:extLst>
              <a:ext uri="{FF2B5EF4-FFF2-40B4-BE49-F238E27FC236}">
                <a16:creationId xmlns:a16="http://schemas.microsoft.com/office/drawing/2014/main" id="{FA478317-E98C-5C4D-8ED4-27BAFC60FBB0}"/>
              </a:ext>
            </a:extLst>
          </p:cNvPr>
          <p:cNvSpPr txBox="1">
            <a:spLocks/>
          </p:cNvSpPr>
          <p:nvPr/>
        </p:nvSpPr>
        <p:spPr>
          <a:xfrm>
            <a:off x="7407534" y="4754880"/>
            <a:ext cx="941832" cy="381643"/>
          </a:xfrm>
          <a:prstGeom prst="rect">
            <a:avLst/>
          </a:prstGeom>
        </p:spPr>
        <p:txBody>
          <a:bodyPr vert="horz" wrap="square" lIns="0" tIns="0" rIns="0" bIns="256032" rtlCol="0" anchor="t" anchorCtr="0">
            <a:spAutoFit/>
          </a:bodyPr>
          <a:lstStyle>
            <a:defPPr>
              <a:defRPr lang="en-US"/>
            </a:defPPr>
            <a:lvl1pPr marL="0" algn="r"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B7B64D7-70E9-C546-AE78-4C392EDC5411}" type="datetime4">
              <a:rPr lang="en-US" smtClean="0">
                <a:solidFill>
                  <a:schemeClr val="bg1"/>
                </a:solidFill>
              </a:rPr>
              <a:pPr/>
              <a:t>December 7, 2022</a:t>
            </a:fld>
            <a:endParaRPr lang="en-US" dirty="0">
              <a:solidFill>
                <a:schemeClr val="bg1"/>
              </a:solidFill>
            </a:endParaRPr>
          </a:p>
        </p:txBody>
      </p:sp>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8686800" y="4754880"/>
            <a:ext cx="457200" cy="381643"/>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solidFill>
                  <a:schemeClr val="bg1"/>
                </a:solidFill>
              </a:rPr>
              <a:pPr/>
              <a:t>‹#›</a:t>
            </a:fld>
            <a:endParaRPr lang="en-US" dirty="0">
              <a:solidFill>
                <a:schemeClr val="bg1"/>
              </a:solidFill>
            </a:endParaRPr>
          </a:p>
        </p:txBody>
      </p:sp>
      <p:sp>
        <p:nvSpPr>
          <p:cNvPr id="12" name="Text Placeholder-left">
            <a:extLst>
              <a:ext uri="{FF2B5EF4-FFF2-40B4-BE49-F238E27FC236}">
                <a16:creationId xmlns:a16="http://schemas.microsoft.com/office/drawing/2014/main" id="{23F08363-883B-8749-9AEA-BC16C3EB8CE3}"/>
              </a:ext>
            </a:extLst>
          </p:cNvPr>
          <p:cNvSpPr txBox="1">
            <a:spLocks/>
          </p:cNvSpPr>
          <p:nvPr/>
        </p:nvSpPr>
        <p:spPr>
          <a:xfrm>
            <a:off x="1097280" y="4773168"/>
            <a:ext cx="2651760" cy="369973"/>
          </a:xfrm>
          <a:prstGeom prst="rect">
            <a:avLst/>
          </a:prstGeom>
        </p:spPr>
        <p:txBody>
          <a:bodyPr wrap="square" lIns="0" tIns="0" rIns="0" bIns="256032">
            <a:spAutoFit/>
          </a:bodyPr>
          <a:lstStyle>
            <a:lvl1pPr marL="0" indent="0" algn="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solidFill>
                  <a:schemeClr val="bg1"/>
                </a:solidFill>
                <a:latin typeface="Helvetica Regular" pitchFamily="2" charset="0"/>
              </a:rPr>
              <a:t>Department Name (edit in Slide Master)</a:t>
            </a:r>
          </a:p>
        </p:txBody>
      </p:sp>
      <p:sp>
        <p:nvSpPr>
          <p:cNvPr id="13" name="Text Placeholder-middle">
            <a:extLst>
              <a:ext uri="{FF2B5EF4-FFF2-40B4-BE49-F238E27FC236}">
                <a16:creationId xmlns:a16="http://schemas.microsoft.com/office/drawing/2014/main" id="{71380050-84F1-D143-BCF2-F067E310EFE8}"/>
              </a:ext>
            </a:extLst>
          </p:cNvPr>
          <p:cNvSpPr txBox="1">
            <a:spLocks/>
          </p:cNvSpPr>
          <p:nvPr/>
        </p:nvSpPr>
        <p:spPr>
          <a:xfrm>
            <a:off x="3840480" y="4773168"/>
            <a:ext cx="347472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solidFill>
                  <a:schemeClr val="bg1"/>
                </a:solidFill>
                <a:latin typeface="Helvetica Regular" pitchFamily="2" charset="0"/>
              </a:rPr>
              <a:t>Presentation Title (edit in Slide Master)</a:t>
            </a:r>
          </a:p>
        </p:txBody>
      </p:sp>
    </p:spTree>
    <p:extLst>
      <p:ext uri="{BB962C8B-B14F-4D97-AF65-F5344CB8AC3E}">
        <p14:creationId xmlns:p14="http://schemas.microsoft.com/office/powerpoint/2010/main" val="1216462480"/>
      </p:ext>
    </p:extLst>
  </p:cSld>
  <p:clrMap bg1="lt1" tx1="dk1" bg2="lt2" tx2="dk2" accent1="accent1" accent2="accent2" accent3="accent3" accent4="accent4" accent5="accent5" accent6="accent6" hlink="hlink" folHlink="folHlink"/>
  <p:sldLayoutIdLst>
    <p:sldLayoutId id="2147483811" r:id="rId1"/>
  </p:sldLayoutIdLst>
  <p:hf hdr="0" ftr="0"/>
  <p:txStyles>
    <p:titleStyle>
      <a:lvl1pPr algn="l" defTabSz="685800" rtl="0" eaLnBrk="1" latinLnBrk="0" hangingPunct="1">
        <a:lnSpc>
          <a:spcPct val="90000"/>
        </a:lnSpc>
        <a:spcBef>
          <a:spcPct val="0"/>
        </a:spcBef>
        <a:buNone/>
        <a:defRPr sz="2800" b="1" i="0" kern="120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rgbClr val="58595B"/>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14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EE1D15-EA9A-FA4A-BE1F-2B9CAA596498}"/>
              </a:ext>
            </a:extLst>
          </p:cNvPr>
          <p:cNvSpPr>
            <a:spLocks noGrp="1"/>
          </p:cNvSpPr>
          <p:nvPr>
            <p:ph sz="quarter" idx="22"/>
          </p:nvPr>
        </p:nvSpPr>
        <p:spPr>
          <a:xfrm>
            <a:off x="640080" y="4663376"/>
            <a:ext cx="2083519" cy="167097"/>
          </a:xfrm>
        </p:spPr>
        <p:txBody>
          <a:bodyPr/>
          <a:lstStyle/>
          <a:p>
            <a:r>
              <a:rPr lang="en-US" dirty="0"/>
              <a:t>BE M260 Final Project Report </a:t>
            </a:r>
          </a:p>
        </p:txBody>
      </p:sp>
      <p:sp>
        <p:nvSpPr>
          <p:cNvPr id="11" name="Content Placeholder 10">
            <a:extLst>
              <a:ext uri="{FF2B5EF4-FFF2-40B4-BE49-F238E27FC236}">
                <a16:creationId xmlns:a16="http://schemas.microsoft.com/office/drawing/2014/main" id="{5B4A7A6C-6FF2-5644-AE82-53B6FDD0682B}"/>
              </a:ext>
            </a:extLst>
          </p:cNvPr>
          <p:cNvSpPr>
            <a:spLocks noGrp="1"/>
          </p:cNvSpPr>
          <p:nvPr>
            <p:ph sz="quarter" idx="23"/>
          </p:nvPr>
        </p:nvSpPr>
        <p:spPr>
          <a:xfrm>
            <a:off x="640080" y="4480496"/>
            <a:ext cx="1099275" cy="167097"/>
          </a:xfrm>
        </p:spPr>
        <p:txBody>
          <a:bodyPr/>
          <a:lstStyle/>
          <a:p>
            <a:r>
              <a:rPr lang="en-US" dirty="0"/>
              <a:t>Shreesh Karjagi</a:t>
            </a:r>
          </a:p>
        </p:txBody>
      </p:sp>
      <p:sp>
        <p:nvSpPr>
          <p:cNvPr id="10" name="Text Placeholder 9">
            <a:extLst>
              <a:ext uri="{FF2B5EF4-FFF2-40B4-BE49-F238E27FC236}">
                <a16:creationId xmlns:a16="http://schemas.microsoft.com/office/drawing/2014/main" id="{BBEAB19E-9D7C-FF4A-8C05-58A45714A95F}"/>
              </a:ext>
            </a:extLst>
          </p:cNvPr>
          <p:cNvSpPr>
            <a:spLocks noGrp="1"/>
          </p:cNvSpPr>
          <p:nvPr>
            <p:ph type="body" sz="quarter" idx="31"/>
          </p:nvPr>
        </p:nvSpPr>
        <p:spPr>
          <a:xfrm>
            <a:off x="640079" y="1556397"/>
            <a:ext cx="7772400" cy="1601144"/>
          </a:xfrm>
        </p:spPr>
        <p:txBody>
          <a:bodyPr/>
          <a:lstStyle/>
          <a:p>
            <a:endParaRPr lang="en-US" dirty="0"/>
          </a:p>
          <a:p>
            <a:r>
              <a:rPr lang="en-US" dirty="0"/>
              <a:t>EMG Decomposition/Spike Sorting</a:t>
            </a:r>
            <a:br>
              <a:rPr lang="en-US" dirty="0"/>
            </a:br>
            <a:endParaRPr lang="en-US" dirty="0"/>
          </a:p>
        </p:txBody>
      </p:sp>
    </p:spTree>
    <p:extLst>
      <p:ext uri="{BB962C8B-B14F-4D97-AF65-F5344CB8AC3E}">
        <p14:creationId xmlns:p14="http://schemas.microsoft.com/office/powerpoint/2010/main" val="92278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10</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41683" y="398781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F) Cluster Spikes: 3D</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398781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2" y="400949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42" name="Picture Placeholder 41">
            <a:extLst>
              <a:ext uri="{FF2B5EF4-FFF2-40B4-BE49-F238E27FC236}">
                <a16:creationId xmlns:a16="http://schemas.microsoft.com/office/drawing/2014/main" id="{2EAB4525-2B9D-954F-894B-BBC164D1E64E}"/>
              </a:ext>
            </a:extLst>
          </p:cNvPr>
          <p:cNvPicPr>
            <a:picLocks noGrp="1" noChangeAspect="1"/>
          </p:cNvPicPr>
          <p:nvPr>
            <p:ph type="pic" sz="quarter" idx="29"/>
          </p:nvPr>
        </p:nvPicPr>
        <p:blipFill>
          <a:blip r:embed="rId2"/>
          <a:srcRect l="4019" r="4019"/>
          <a:stretch>
            <a:fillRect/>
          </a:stretch>
        </p:blipFill>
        <p:spPr>
          <a:prstGeom prst="rect">
            <a:avLst/>
          </a:prstGeom>
        </p:spPr>
      </p:pic>
      <p:pic>
        <p:nvPicPr>
          <p:cNvPr id="43" name="Picture Placeholder 42">
            <a:extLst>
              <a:ext uri="{FF2B5EF4-FFF2-40B4-BE49-F238E27FC236}">
                <a16:creationId xmlns:a16="http://schemas.microsoft.com/office/drawing/2014/main" id="{EAF44043-5D2D-D549-934C-C5DA0DABF43B}"/>
              </a:ext>
            </a:extLst>
          </p:cNvPr>
          <p:cNvPicPr>
            <a:picLocks noGrp="1" noChangeAspect="1"/>
          </p:cNvPicPr>
          <p:nvPr>
            <p:ph type="pic" sz="quarter" idx="30"/>
          </p:nvPr>
        </p:nvPicPr>
        <p:blipFill>
          <a:blip r:embed="rId3"/>
          <a:srcRect l="4019" r="4019"/>
          <a:stretch>
            <a:fillRect/>
          </a:stretch>
        </p:blipFill>
        <p:spPr>
          <a:prstGeom prst="rect">
            <a:avLst/>
          </a:prstGeom>
        </p:spPr>
      </p:pic>
      <p:pic>
        <p:nvPicPr>
          <p:cNvPr id="40" name="Picture Placeholder 36">
            <a:extLst>
              <a:ext uri="{FF2B5EF4-FFF2-40B4-BE49-F238E27FC236}">
                <a16:creationId xmlns:a16="http://schemas.microsoft.com/office/drawing/2014/main" id="{8F15E516-C501-A442-B13E-1ED0978FCE2D}"/>
              </a:ext>
            </a:extLst>
          </p:cNvPr>
          <p:cNvPicPr>
            <a:picLocks noGrp="1" noChangeAspect="1"/>
          </p:cNvPicPr>
          <p:nvPr>
            <p:ph type="pic" sz="quarter" idx="23"/>
          </p:nvPr>
        </p:nvPicPr>
        <p:blipFill>
          <a:blip r:embed="rId4"/>
          <a:srcRect l="4045" r="4045"/>
          <a:stretch>
            <a:fillRect/>
          </a:stretch>
        </p:blipFill>
        <p:spPr>
          <a:prstGeom prst="rect">
            <a:avLst/>
          </a:prstGeom>
        </p:spPr>
      </p:pic>
      <p:sp>
        <p:nvSpPr>
          <p:cNvPr id="45" name="TextBox 44">
            <a:extLst>
              <a:ext uri="{FF2B5EF4-FFF2-40B4-BE49-F238E27FC236}">
                <a16:creationId xmlns:a16="http://schemas.microsoft.com/office/drawing/2014/main" id="{AA90D125-0A70-CC4F-979F-21EBDBB28D51}"/>
              </a:ext>
            </a:extLst>
          </p:cNvPr>
          <p:cNvSpPr txBox="1"/>
          <p:nvPr/>
        </p:nvSpPr>
        <p:spPr>
          <a:xfrm>
            <a:off x="3828534" y="4386120"/>
            <a:ext cx="1534160" cy="715581"/>
          </a:xfrm>
          <a:prstGeom prst="rect">
            <a:avLst/>
          </a:prstGeom>
          <a:noFill/>
          <a:ln>
            <a:solidFill>
              <a:schemeClr val="tx1"/>
            </a:solidFill>
          </a:ln>
        </p:spPr>
        <p:txBody>
          <a:bodyPr wrap="square">
            <a:spAutoFit/>
          </a:bodyPr>
          <a:lstStyle/>
          <a:p>
            <a:r>
              <a:rPr lang="en-US" dirty="0">
                <a:solidFill>
                  <a:srgbClr val="00FDFF"/>
                </a:solidFill>
              </a:rPr>
              <a:t>Cyan</a:t>
            </a:r>
            <a:r>
              <a:rPr lang="en-US" dirty="0"/>
              <a:t> = </a:t>
            </a:r>
            <a:r>
              <a:rPr lang="en-US" dirty="0">
                <a:solidFill>
                  <a:srgbClr val="0070C0"/>
                </a:solidFill>
              </a:rPr>
              <a:t>Blue</a:t>
            </a:r>
            <a:r>
              <a:rPr lang="en-US" dirty="0"/>
              <a:t> </a:t>
            </a:r>
            <a:r>
              <a:rPr lang="en-US" dirty="0">
                <a:solidFill>
                  <a:srgbClr val="FFFC00"/>
                </a:solidFill>
              </a:rPr>
              <a:t>Yellow</a:t>
            </a:r>
            <a:r>
              <a:rPr lang="en-US" dirty="0"/>
              <a:t> = </a:t>
            </a:r>
            <a:r>
              <a:rPr lang="en-US" dirty="0">
                <a:solidFill>
                  <a:srgbClr val="00B050"/>
                </a:solidFill>
              </a:rPr>
              <a:t>Green</a:t>
            </a:r>
            <a:r>
              <a:rPr lang="en-US" dirty="0"/>
              <a:t> </a:t>
            </a:r>
            <a:r>
              <a:rPr lang="en-US" dirty="0">
                <a:solidFill>
                  <a:srgbClr val="7030A0"/>
                </a:solidFill>
              </a:rPr>
              <a:t>Purple </a:t>
            </a:r>
            <a:r>
              <a:rPr lang="en-US" dirty="0"/>
              <a:t> = </a:t>
            </a:r>
            <a:r>
              <a:rPr lang="en-US" dirty="0">
                <a:solidFill>
                  <a:srgbClr val="FF0000"/>
                </a:solidFill>
              </a:rPr>
              <a:t>Red</a:t>
            </a:r>
          </a:p>
        </p:txBody>
      </p:sp>
    </p:spTree>
    <p:extLst>
      <p:ext uri="{BB962C8B-B14F-4D97-AF65-F5344CB8AC3E}">
        <p14:creationId xmlns:p14="http://schemas.microsoft.com/office/powerpoint/2010/main" val="392142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11</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41683" y="398781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F) Cluster Spikes: 2D cont.</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398781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2" y="400949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40" name="Picture Placeholder 39">
            <a:extLst>
              <a:ext uri="{FF2B5EF4-FFF2-40B4-BE49-F238E27FC236}">
                <a16:creationId xmlns:a16="http://schemas.microsoft.com/office/drawing/2014/main" id="{D9F90EB5-9E44-464F-807F-130EE73CFE4E}"/>
              </a:ext>
            </a:extLst>
          </p:cNvPr>
          <p:cNvPicPr>
            <a:picLocks noGrp="1" noChangeAspect="1"/>
          </p:cNvPicPr>
          <p:nvPr>
            <p:ph type="pic" sz="quarter" idx="30"/>
          </p:nvPr>
        </p:nvPicPr>
        <p:blipFill>
          <a:blip r:embed="rId2"/>
          <a:srcRect l="4019" r="4019"/>
          <a:stretch>
            <a:fillRect/>
          </a:stretch>
        </p:blipFill>
        <p:spPr>
          <a:prstGeom prst="rect">
            <a:avLst/>
          </a:prstGeom>
        </p:spPr>
      </p:pic>
      <p:pic>
        <p:nvPicPr>
          <p:cNvPr id="35" name="Picture Placeholder 31">
            <a:extLst>
              <a:ext uri="{FF2B5EF4-FFF2-40B4-BE49-F238E27FC236}">
                <a16:creationId xmlns:a16="http://schemas.microsoft.com/office/drawing/2014/main" id="{351D335A-BF34-0B4D-BF28-107D249F2D0E}"/>
              </a:ext>
            </a:extLst>
          </p:cNvPr>
          <p:cNvPicPr>
            <a:picLocks noGrp="1" noChangeAspect="1"/>
          </p:cNvPicPr>
          <p:nvPr>
            <p:ph type="pic" sz="quarter" idx="23"/>
          </p:nvPr>
        </p:nvPicPr>
        <p:blipFill>
          <a:blip r:embed="rId3"/>
          <a:srcRect l="4045" r="4045"/>
          <a:stretch>
            <a:fillRect/>
          </a:stretch>
        </p:blipFill>
        <p:spPr>
          <a:prstGeom prst="rect">
            <a:avLst/>
          </a:prstGeom>
        </p:spPr>
      </p:pic>
      <p:pic>
        <p:nvPicPr>
          <p:cNvPr id="39" name="Picture Placeholder 38">
            <a:extLst>
              <a:ext uri="{FF2B5EF4-FFF2-40B4-BE49-F238E27FC236}">
                <a16:creationId xmlns:a16="http://schemas.microsoft.com/office/drawing/2014/main" id="{16B02B94-2530-6449-ADB8-111C539840EA}"/>
              </a:ext>
            </a:extLst>
          </p:cNvPr>
          <p:cNvPicPr>
            <a:picLocks noGrp="1" noChangeAspect="1"/>
          </p:cNvPicPr>
          <p:nvPr>
            <p:ph type="pic" sz="quarter" idx="29"/>
          </p:nvPr>
        </p:nvPicPr>
        <p:blipFill>
          <a:blip r:embed="rId4"/>
          <a:srcRect l="4019" r="4019"/>
          <a:stretch>
            <a:fillRect/>
          </a:stretch>
        </p:blipFill>
        <p:spPr>
          <a:prstGeom prst="rect">
            <a:avLst/>
          </a:prstGeom>
        </p:spPr>
      </p:pic>
    </p:spTree>
    <p:extLst>
      <p:ext uri="{BB962C8B-B14F-4D97-AF65-F5344CB8AC3E}">
        <p14:creationId xmlns:p14="http://schemas.microsoft.com/office/powerpoint/2010/main" val="124005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12</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41683" y="398781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G) Classify Spikes</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398781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2" y="400949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31" name="Picture Placeholder 30">
            <a:extLst>
              <a:ext uri="{FF2B5EF4-FFF2-40B4-BE49-F238E27FC236}">
                <a16:creationId xmlns:a16="http://schemas.microsoft.com/office/drawing/2014/main" id="{D110D15C-74D2-4344-9CFA-E188348078E8}"/>
              </a:ext>
            </a:extLst>
          </p:cNvPr>
          <p:cNvPicPr>
            <a:picLocks noGrp="1" noChangeAspect="1"/>
          </p:cNvPicPr>
          <p:nvPr>
            <p:ph type="pic" sz="quarter" idx="29"/>
          </p:nvPr>
        </p:nvPicPr>
        <p:blipFill>
          <a:blip r:embed="rId2"/>
          <a:srcRect l="4019" r="4019"/>
          <a:stretch>
            <a:fillRect/>
          </a:stretch>
        </p:blipFill>
        <p:spPr>
          <a:prstGeom prst="rect">
            <a:avLst/>
          </a:prstGeom>
        </p:spPr>
      </p:pic>
      <p:pic>
        <p:nvPicPr>
          <p:cNvPr id="32" name="Picture Placeholder 31">
            <a:extLst>
              <a:ext uri="{FF2B5EF4-FFF2-40B4-BE49-F238E27FC236}">
                <a16:creationId xmlns:a16="http://schemas.microsoft.com/office/drawing/2014/main" id="{9F78ABF1-0DBD-FA46-8046-20311342DADE}"/>
              </a:ext>
            </a:extLst>
          </p:cNvPr>
          <p:cNvPicPr>
            <a:picLocks noGrp="1" noChangeAspect="1"/>
          </p:cNvPicPr>
          <p:nvPr>
            <p:ph type="pic" sz="quarter" idx="30"/>
          </p:nvPr>
        </p:nvPicPr>
        <p:blipFill>
          <a:blip r:embed="rId3"/>
          <a:srcRect l="4019" r="4019"/>
          <a:stretch>
            <a:fillRect/>
          </a:stretch>
        </p:blipFill>
        <p:spPr>
          <a:prstGeom prst="rect">
            <a:avLst/>
          </a:prstGeom>
        </p:spPr>
      </p:pic>
      <p:pic>
        <p:nvPicPr>
          <p:cNvPr id="30" name="Picture Placeholder 26">
            <a:extLst>
              <a:ext uri="{FF2B5EF4-FFF2-40B4-BE49-F238E27FC236}">
                <a16:creationId xmlns:a16="http://schemas.microsoft.com/office/drawing/2014/main" id="{94D05B2F-3950-6C41-9CBD-4A129A0ABD22}"/>
              </a:ext>
            </a:extLst>
          </p:cNvPr>
          <p:cNvPicPr>
            <a:picLocks noGrp="1" noChangeAspect="1"/>
          </p:cNvPicPr>
          <p:nvPr>
            <p:ph type="pic" sz="quarter" idx="23"/>
          </p:nvPr>
        </p:nvPicPr>
        <p:blipFill>
          <a:blip r:embed="rId4"/>
          <a:srcRect l="4045" r="4045"/>
          <a:stretch>
            <a:fillRect/>
          </a:stretch>
        </p:blipFill>
        <p:spPr>
          <a:prstGeom prst="rect">
            <a:avLst/>
          </a:prstGeom>
        </p:spPr>
      </p:pic>
    </p:spTree>
    <p:extLst>
      <p:ext uri="{BB962C8B-B14F-4D97-AF65-F5344CB8AC3E}">
        <p14:creationId xmlns:p14="http://schemas.microsoft.com/office/powerpoint/2010/main" val="2966047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13</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5" y="787474"/>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H) Analysis </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9" y="798600"/>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265147" y="817569"/>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sp>
        <p:nvSpPr>
          <p:cNvPr id="14" name="TextBox 13">
            <a:extLst>
              <a:ext uri="{FF2B5EF4-FFF2-40B4-BE49-F238E27FC236}">
                <a16:creationId xmlns:a16="http://schemas.microsoft.com/office/drawing/2014/main" id="{E7774502-A256-9749-BD1D-2CFA50D7A3CB}"/>
              </a:ext>
            </a:extLst>
          </p:cNvPr>
          <p:cNvSpPr txBox="1"/>
          <p:nvPr/>
        </p:nvSpPr>
        <p:spPr>
          <a:xfrm>
            <a:off x="469697" y="3987819"/>
            <a:ext cx="2240907" cy="646331"/>
          </a:xfrm>
          <a:prstGeom prst="rect">
            <a:avLst/>
          </a:prstGeom>
          <a:noFill/>
          <a:ln>
            <a:solidFill>
              <a:schemeClr val="tx1"/>
            </a:solidFill>
          </a:ln>
        </p:spPr>
        <p:txBody>
          <a:bodyPr wrap="square" lIns="0" tIns="0" rIns="0" bIns="0" rtlCol="0">
            <a:spAutoFit/>
          </a:bodyPr>
          <a:lstStyle/>
          <a:p>
            <a:pPr algn="ctr"/>
            <a:r>
              <a:rPr lang="en-US" sz="1400" dirty="0"/>
              <a:t>3 clusters, but spikes </a:t>
            </a:r>
            <a:r>
              <a:rPr lang="en-US" sz="1400" dirty="0">
                <a:solidFill>
                  <a:srgbClr val="0070C0"/>
                </a:solidFill>
              </a:rPr>
              <a:t>blue</a:t>
            </a:r>
            <a:r>
              <a:rPr lang="en-US" sz="1400" dirty="0"/>
              <a:t> and </a:t>
            </a:r>
            <a:r>
              <a:rPr lang="en-US" sz="1400" dirty="0">
                <a:solidFill>
                  <a:srgbClr val="FF0000"/>
                </a:solidFill>
              </a:rPr>
              <a:t>red</a:t>
            </a:r>
            <a:r>
              <a:rPr lang="en-US" sz="1400" dirty="0"/>
              <a:t> are almost the same (opposite amplitude) </a:t>
            </a:r>
          </a:p>
        </p:txBody>
      </p:sp>
      <p:sp>
        <p:nvSpPr>
          <p:cNvPr id="15" name="TextBox 14">
            <a:extLst>
              <a:ext uri="{FF2B5EF4-FFF2-40B4-BE49-F238E27FC236}">
                <a16:creationId xmlns:a16="http://schemas.microsoft.com/office/drawing/2014/main" id="{1360005D-F94F-2145-A66D-27BF0613BA3C}"/>
              </a:ext>
            </a:extLst>
          </p:cNvPr>
          <p:cNvSpPr txBox="1"/>
          <p:nvPr/>
        </p:nvSpPr>
        <p:spPr>
          <a:xfrm>
            <a:off x="1832140" y="3440874"/>
            <a:ext cx="998744" cy="215444"/>
          </a:xfrm>
          <a:prstGeom prst="rect">
            <a:avLst/>
          </a:prstGeom>
          <a:noFill/>
          <a:ln>
            <a:solidFill>
              <a:schemeClr val="tx1"/>
            </a:solidFill>
          </a:ln>
        </p:spPr>
        <p:txBody>
          <a:bodyPr wrap="square" lIns="0" tIns="0" rIns="0" bIns="0" rtlCol="0">
            <a:spAutoFit/>
          </a:bodyPr>
          <a:lstStyle/>
          <a:p>
            <a:pPr algn="ctr"/>
            <a:r>
              <a:rPr lang="en-US" sz="1400" b="1" dirty="0"/>
              <a:t>2 neurons </a:t>
            </a:r>
          </a:p>
        </p:txBody>
      </p:sp>
      <p:sp>
        <p:nvSpPr>
          <p:cNvPr id="17" name="TextBox 16">
            <a:extLst>
              <a:ext uri="{FF2B5EF4-FFF2-40B4-BE49-F238E27FC236}">
                <a16:creationId xmlns:a16="http://schemas.microsoft.com/office/drawing/2014/main" id="{DBB5F8A9-7588-4245-A537-522A1E791289}"/>
              </a:ext>
            </a:extLst>
          </p:cNvPr>
          <p:cNvSpPr txBox="1"/>
          <p:nvPr/>
        </p:nvSpPr>
        <p:spPr>
          <a:xfrm>
            <a:off x="4839536" y="3457230"/>
            <a:ext cx="998744" cy="215444"/>
          </a:xfrm>
          <a:prstGeom prst="rect">
            <a:avLst/>
          </a:prstGeom>
          <a:noFill/>
          <a:ln>
            <a:solidFill>
              <a:schemeClr val="tx1"/>
            </a:solidFill>
          </a:ln>
        </p:spPr>
        <p:txBody>
          <a:bodyPr wrap="square" lIns="0" tIns="0" rIns="0" bIns="0" rtlCol="0">
            <a:spAutoFit/>
          </a:bodyPr>
          <a:lstStyle/>
          <a:p>
            <a:pPr algn="ctr"/>
            <a:r>
              <a:rPr lang="en-US" sz="1400" b="1" dirty="0"/>
              <a:t>3 neurons </a:t>
            </a:r>
          </a:p>
        </p:txBody>
      </p:sp>
      <p:sp>
        <p:nvSpPr>
          <p:cNvPr id="19" name="TextBox 18">
            <a:extLst>
              <a:ext uri="{FF2B5EF4-FFF2-40B4-BE49-F238E27FC236}">
                <a16:creationId xmlns:a16="http://schemas.microsoft.com/office/drawing/2014/main" id="{7BCD9C5D-BA8F-DE48-88CC-43938103520C}"/>
              </a:ext>
            </a:extLst>
          </p:cNvPr>
          <p:cNvSpPr txBox="1"/>
          <p:nvPr/>
        </p:nvSpPr>
        <p:spPr>
          <a:xfrm>
            <a:off x="3475161" y="4041551"/>
            <a:ext cx="2240907" cy="430887"/>
          </a:xfrm>
          <a:prstGeom prst="rect">
            <a:avLst/>
          </a:prstGeom>
          <a:noFill/>
          <a:ln>
            <a:solidFill>
              <a:schemeClr val="tx1"/>
            </a:solidFill>
          </a:ln>
        </p:spPr>
        <p:txBody>
          <a:bodyPr wrap="square" lIns="0" tIns="0" rIns="0" bIns="0" rtlCol="0">
            <a:spAutoFit/>
          </a:bodyPr>
          <a:lstStyle/>
          <a:p>
            <a:pPr algn="ctr"/>
            <a:r>
              <a:rPr lang="en-US" sz="1400" dirty="0"/>
              <a:t>3 clusters and all are different  </a:t>
            </a:r>
          </a:p>
        </p:txBody>
      </p:sp>
      <p:sp>
        <p:nvSpPr>
          <p:cNvPr id="22" name="TextBox 21">
            <a:extLst>
              <a:ext uri="{FF2B5EF4-FFF2-40B4-BE49-F238E27FC236}">
                <a16:creationId xmlns:a16="http://schemas.microsoft.com/office/drawing/2014/main" id="{FDFC7C4E-90FA-214B-A8F1-7011BF2D5B9E}"/>
              </a:ext>
            </a:extLst>
          </p:cNvPr>
          <p:cNvSpPr txBox="1"/>
          <p:nvPr/>
        </p:nvSpPr>
        <p:spPr>
          <a:xfrm>
            <a:off x="7882537" y="3457230"/>
            <a:ext cx="998744" cy="215444"/>
          </a:xfrm>
          <a:prstGeom prst="rect">
            <a:avLst/>
          </a:prstGeom>
          <a:noFill/>
          <a:ln>
            <a:solidFill>
              <a:schemeClr val="tx1"/>
            </a:solidFill>
          </a:ln>
        </p:spPr>
        <p:txBody>
          <a:bodyPr wrap="square" lIns="0" tIns="0" rIns="0" bIns="0" rtlCol="0">
            <a:spAutoFit/>
          </a:bodyPr>
          <a:lstStyle/>
          <a:p>
            <a:pPr algn="ctr"/>
            <a:r>
              <a:rPr lang="en-US" sz="1400" b="1" dirty="0"/>
              <a:t>3 neurons </a:t>
            </a:r>
          </a:p>
        </p:txBody>
      </p:sp>
      <p:sp>
        <p:nvSpPr>
          <p:cNvPr id="23" name="TextBox 22">
            <a:extLst>
              <a:ext uri="{FF2B5EF4-FFF2-40B4-BE49-F238E27FC236}">
                <a16:creationId xmlns:a16="http://schemas.microsoft.com/office/drawing/2014/main" id="{B64894C4-7C50-1449-AFE0-5818C6F4AF14}"/>
              </a:ext>
            </a:extLst>
          </p:cNvPr>
          <p:cNvSpPr txBox="1"/>
          <p:nvPr/>
        </p:nvSpPr>
        <p:spPr>
          <a:xfrm>
            <a:off x="6489665" y="4024679"/>
            <a:ext cx="2240907" cy="430887"/>
          </a:xfrm>
          <a:prstGeom prst="rect">
            <a:avLst/>
          </a:prstGeom>
          <a:noFill/>
          <a:ln>
            <a:solidFill>
              <a:schemeClr val="tx1"/>
            </a:solidFill>
          </a:ln>
        </p:spPr>
        <p:txBody>
          <a:bodyPr wrap="square" lIns="0" tIns="0" rIns="0" bIns="0" rtlCol="0">
            <a:spAutoFit/>
          </a:bodyPr>
          <a:lstStyle/>
          <a:p>
            <a:pPr algn="ctr"/>
            <a:r>
              <a:rPr lang="en-US" sz="1400" dirty="0"/>
              <a:t>3 clusters and all are different  </a:t>
            </a:r>
          </a:p>
        </p:txBody>
      </p:sp>
      <p:pic>
        <p:nvPicPr>
          <p:cNvPr id="41" name="Picture Placeholder 40">
            <a:extLst>
              <a:ext uri="{FF2B5EF4-FFF2-40B4-BE49-F238E27FC236}">
                <a16:creationId xmlns:a16="http://schemas.microsoft.com/office/drawing/2014/main" id="{E49835C7-D7E1-1643-85B5-2D5C3CEAE1EA}"/>
              </a:ext>
            </a:extLst>
          </p:cNvPr>
          <p:cNvPicPr>
            <a:picLocks noGrp="1" noChangeAspect="1"/>
          </p:cNvPicPr>
          <p:nvPr>
            <p:ph type="pic" sz="quarter" idx="29"/>
          </p:nvPr>
        </p:nvPicPr>
        <p:blipFill>
          <a:blip r:embed="rId2"/>
          <a:srcRect l="4019" r="4019"/>
          <a:stretch>
            <a:fillRect/>
          </a:stretch>
        </p:blipFill>
        <p:spPr>
          <a:prstGeom prst="rect">
            <a:avLst/>
          </a:prstGeom>
        </p:spPr>
      </p:pic>
      <p:pic>
        <p:nvPicPr>
          <p:cNvPr id="42" name="Picture Placeholder 41">
            <a:extLst>
              <a:ext uri="{FF2B5EF4-FFF2-40B4-BE49-F238E27FC236}">
                <a16:creationId xmlns:a16="http://schemas.microsoft.com/office/drawing/2014/main" id="{5B5AA218-C976-AA4B-9681-C484CECFE7BD}"/>
              </a:ext>
            </a:extLst>
          </p:cNvPr>
          <p:cNvPicPr>
            <a:picLocks noGrp="1" noChangeAspect="1"/>
          </p:cNvPicPr>
          <p:nvPr>
            <p:ph type="pic" sz="quarter" idx="30"/>
          </p:nvPr>
        </p:nvPicPr>
        <p:blipFill>
          <a:blip r:embed="rId3"/>
          <a:srcRect l="4019" r="4019"/>
          <a:stretch>
            <a:fillRect/>
          </a:stretch>
        </p:blipFill>
        <p:spPr>
          <a:prstGeom prst="rect">
            <a:avLst/>
          </a:prstGeom>
        </p:spPr>
      </p:pic>
      <p:pic>
        <p:nvPicPr>
          <p:cNvPr id="40" name="Picture Placeholder 36">
            <a:extLst>
              <a:ext uri="{FF2B5EF4-FFF2-40B4-BE49-F238E27FC236}">
                <a16:creationId xmlns:a16="http://schemas.microsoft.com/office/drawing/2014/main" id="{0D0F81B7-94AC-5147-B4A9-1B2D1C4D4F0F}"/>
              </a:ext>
            </a:extLst>
          </p:cNvPr>
          <p:cNvPicPr>
            <a:picLocks noGrp="1" noChangeAspect="1"/>
          </p:cNvPicPr>
          <p:nvPr>
            <p:ph type="pic" sz="quarter" idx="23"/>
          </p:nvPr>
        </p:nvPicPr>
        <p:blipFill>
          <a:blip r:embed="rId4"/>
          <a:srcRect l="4045" r="4045"/>
          <a:stretch>
            <a:fillRect/>
          </a:stretch>
        </p:blipFill>
        <p:spPr>
          <a:prstGeom prst="rect">
            <a:avLst/>
          </a:prstGeom>
        </p:spPr>
      </p:pic>
      <p:sp>
        <p:nvSpPr>
          <p:cNvPr id="43" name="TextBox 42">
            <a:extLst>
              <a:ext uri="{FF2B5EF4-FFF2-40B4-BE49-F238E27FC236}">
                <a16:creationId xmlns:a16="http://schemas.microsoft.com/office/drawing/2014/main" id="{AC8063C8-2857-5E4D-BDD6-C6887C3FC4DD}"/>
              </a:ext>
            </a:extLst>
          </p:cNvPr>
          <p:cNvSpPr txBox="1"/>
          <p:nvPr/>
        </p:nvSpPr>
        <p:spPr>
          <a:xfrm>
            <a:off x="2005439" y="3491751"/>
            <a:ext cx="872672" cy="215444"/>
          </a:xfrm>
          <a:prstGeom prst="rect">
            <a:avLst/>
          </a:prstGeom>
          <a:noFill/>
          <a:ln>
            <a:solidFill>
              <a:schemeClr val="tx1"/>
            </a:solidFill>
          </a:ln>
        </p:spPr>
        <p:txBody>
          <a:bodyPr wrap="square" lIns="0" tIns="0" rIns="0" bIns="0" rtlCol="0">
            <a:spAutoFit/>
          </a:bodyPr>
          <a:lstStyle/>
          <a:p>
            <a:pPr algn="ctr"/>
            <a:r>
              <a:rPr lang="en-US" sz="1400" dirty="0"/>
              <a:t>2 neurons</a:t>
            </a:r>
          </a:p>
        </p:txBody>
      </p:sp>
      <p:sp>
        <p:nvSpPr>
          <p:cNvPr id="44" name="TextBox 43">
            <a:extLst>
              <a:ext uri="{FF2B5EF4-FFF2-40B4-BE49-F238E27FC236}">
                <a16:creationId xmlns:a16="http://schemas.microsoft.com/office/drawing/2014/main" id="{29AA0D05-4AC0-094F-9E85-88EEF4BCA330}"/>
              </a:ext>
            </a:extLst>
          </p:cNvPr>
          <p:cNvSpPr txBox="1"/>
          <p:nvPr/>
        </p:nvSpPr>
        <p:spPr>
          <a:xfrm>
            <a:off x="5012835" y="3491751"/>
            <a:ext cx="872672" cy="215444"/>
          </a:xfrm>
          <a:prstGeom prst="rect">
            <a:avLst/>
          </a:prstGeom>
          <a:noFill/>
          <a:ln>
            <a:solidFill>
              <a:schemeClr val="tx1"/>
            </a:solidFill>
          </a:ln>
        </p:spPr>
        <p:txBody>
          <a:bodyPr wrap="square" lIns="0" tIns="0" rIns="0" bIns="0" rtlCol="0">
            <a:spAutoFit/>
          </a:bodyPr>
          <a:lstStyle/>
          <a:p>
            <a:pPr algn="ctr"/>
            <a:r>
              <a:rPr lang="en-US" sz="1400" dirty="0"/>
              <a:t>3 neurons</a:t>
            </a:r>
          </a:p>
        </p:txBody>
      </p:sp>
      <p:sp>
        <p:nvSpPr>
          <p:cNvPr id="45" name="TextBox 44">
            <a:extLst>
              <a:ext uri="{FF2B5EF4-FFF2-40B4-BE49-F238E27FC236}">
                <a16:creationId xmlns:a16="http://schemas.microsoft.com/office/drawing/2014/main" id="{87A61090-14FF-2843-8AAB-B499F786C4CD}"/>
              </a:ext>
            </a:extLst>
          </p:cNvPr>
          <p:cNvSpPr txBox="1"/>
          <p:nvPr/>
        </p:nvSpPr>
        <p:spPr>
          <a:xfrm>
            <a:off x="8008609" y="3499165"/>
            <a:ext cx="872672" cy="215444"/>
          </a:xfrm>
          <a:prstGeom prst="rect">
            <a:avLst/>
          </a:prstGeom>
          <a:noFill/>
          <a:ln>
            <a:solidFill>
              <a:schemeClr val="tx1"/>
            </a:solidFill>
          </a:ln>
        </p:spPr>
        <p:txBody>
          <a:bodyPr wrap="square" lIns="0" tIns="0" rIns="0" bIns="0" rtlCol="0">
            <a:spAutoFit/>
          </a:bodyPr>
          <a:lstStyle/>
          <a:p>
            <a:pPr algn="ctr"/>
            <a:r>
              <a:rPr lang="en-US" sz="1400" dirty="0"/>
              <a:t>3 neurons</a:t>
            </a:r>
          </a:p>
        </p:txBody>
      </p:sp>
    </p:spTree>
    <p:extLst>
      <p:ext uri="{BB962C8B-B14F-4D97-AF65-F5344CB8AC3E}">
        <p14:creationId xmlns:p14="http://schemas.microsoft.com/office/powerpoint/2010/main" val="3768136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30630" y="838540"/>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H) Analysis: Firing Pattern cont. </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814602"/>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2" y="814601"/>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50" name="Picture Placeholder 49">
            <a:extLst>
              <a:ext uri="{FF2B5EF4-FFF2-40B4-BE49-F238E27FC236}">
                <a16:creationId xmlns:a16="http://schemas.microsoft.com/office/drawing/2014/main" id="{DA458C53-5E1A-D54E-8A15-5700C75E621A}"/>
              </a:ext>
            </a:extLst>
          </p:cNvPr>
          <p:cNvPicPr>
            <a:picLocks noGrp="1" noChangeAspect="1"/>
          </p:cNvPicPr>
          <p:nvPr>
            <p:ph type="pic" sz="quarter" idx="30"/>
          </p:nvPr>
        </p:nvPicPr>
        <p:blipFill>
          <a:blip r:embed="rId2"/>
          <a:srcRect l="4019" r="4019"/>
          <a:stretch>
            <a:fillRect/>
          </a:stretch>
        </p:blipFill>
        <p:spPr>
          <a:prstGeom prst="rect">
            <a:avLst/>
          </a:prstGeom>
        </p:spPr>
      </p:pic>
      <p:pic>
        <p:nvPicPr>
          <p:cNvPr id="45" name="Picture Placeholder 41">
            <a:extLst>
              <a:ext uri="{FF2B5EF4-FFF2-40B4-BE49-F238E27FC236}">
                <a16:creationId xmlns:a16="http://schemas.microsoft.com/office/drawing/2014/main" id="{18F86C84-3877-DF44-8293-B4CB76F9658C}"/>
              </a:ext>
            </a:extLst>
          </p:cNvPr>
          <p:cNvPicPr>
            <a:picLocks noGrp="1" noChangeAspect="1"/>
          </p:cNvPicPr>
          <p:nvPr>
            <p:ph type="pic" sz="quarter" idx="23"/>
          </p:nvPr>
        </p:nvPicPr>
        <p:blipFill>
          <a:blip r:embed="rId3"/>
          <a:srcRect l="4045" r="4045"/>
          <a:stretch>
            <a:fillRect/>
          </a:stretch>
        </p:blipFill>
        <p:spPr>
          <a:xfrm>
            <a:off x="150725" y="1171512"/>
            <a:ext cx="2797427" cy="2721267"/>
          </a:xfrm>
          <a:prstGeom prst="rect">
            <a:avLst/>
          </a:prstGeom>
        </p:spPr>
      </p:pic>
      <p:sp>
        <p:nvSpPr>
          <p:cNvPr id="14" name="TextBox 13">
            <a:extLst>
              <a:ext uri="{FF2B5EF4-FFF2-40B4-BE49-F238E27FC236}">
                <a16:creationId xmlns:a16="http://schemas.microsoft.com/office/drawing/2014/main" id="{03E64F89-C0D3-904B-A93D-9773E88D1C46}"/>
              </a:ext>
            </a:extLst>
          </p:cNvPr>
          <p:cNvSpPr txBox="1"/>
          <p:nvPr/>
        </p:nvSpPr>
        <p:spPr>
          <a:xfrm>
            <a:off x="640079" y="3874073"/>
            <a:ext cx="1943353" cy="861774"/>
          </a:xfrm>
          <a:prstGeom prst="rect">
            <a:avLst/>
          </a:prstGeom>
          <a:noFill/>
          <a:ln>
            <a:solidFill>
              <a:schemeClr val="tx1"/>
            </a:solidFill>
          </a:ln>
        </p:spPr>
        <p:txBody>
          <a:bodyPr wrap="square" lIns="0" tIns="0" rIns="0" bIns="0" rtlCol="0">
            <a:spAutoFit/>
          </a:bodyPr>
          <a:lstStyle/>
          <a:p>
            <a:pPr algn="ctr"/>
            <a:r>
              <a:rPr lang="en-US" sz="1400" b="1" dirty="0"/>
              <a:t>1110</a:t>
            </a:r>
            <a:r>
              <a:rPr lang="en-US" sz="1400" dirty="0"/>
              <a:t> Spikes: </a:t>
            </a:r>
          </a:p>
          <a:p>
            <a:pPr algn="ctr"/>
            <a:r>
              <a:rPr lang="en-US" sz="1400" dirty="0">
                <a:solidFill>
                  <a:srgbClr val="FF0000"/>
                </a:solidFill>
              </a:rPr>
              <a:t>257</a:t>
            </a:r>
            <a:r>
              <a:rPr lang="en-US" sz="1400" dirty="0"/>
              <a:t> in red cluster</a:t>
            </a:r>
            <a:endParaRPr lang="en-US" sz="1400" dirty="0">
              <a:solidFill>
                <a:srgbClr val="FF0000"/>
              </a:solidFill>
            </a:endParaRPr>
          </a:p>
          <a:p>
            <a:pPr algn="ctr"/>
            <a:r>
              <a:rPr lang="en-US" sz="1400" dirty="0">
                <a:solidFill>
                  <a:srgbClr val="0070C0"/>
                </a:solidFill>
              </a:rPr>
              <a:t>529</a:t>
            </a:r>
            <a:r>
              <a:rPr lang="en-US" sz="1400" dirty="0"/>
              <a:t> in blue cluster</a:t>
            </a:r>
            <a:endParaRPr lang="en-US" sz="1400" dirty="0">
              <a:solidFill>
                <a:srgbClr val="0070C0"/>
              </a:solidFill>
            </a:endParaRPr>
          </a:p>
          <a:p>
            <a:pPr algn="ctr"/>
            <a:r>
              <a:rPr lang="en-US" sz="1400" b="1" dirty="0">
                <a:solidFill>
                  <a:srgbClr val="00B050"/>
                </a:solidFill>
              </a:rPr>
              <a:t>324</a:t>
            </a:r>
            <a:r>
              <a:rPr lang="en-US" sz="1400" b="1" dirty="0"/>
              <a:t> in green cluster</a:t>
            </a:r>
            <a:endParaRPr lang="en-US" sz="1400" b="1" dirty="0">
              <a:solidFill>
                <a:srgbClr val="00B050"/>
              </a:solidFill>
            </a:endParaRPr>
          </a:p>
        </p:txBody>
      </p:sp>
      <p:pic>
        <p:nvPicPr>
          <p:cNvPr id="49" name="Picture Placeholder 48">
            <a:extLst>
              <a:ext uri="{FF2B5EF4-FFF2-40B4-BE49-F238E27FC236}">
                <a16:creationId xmlns:a16="http://schemas.microsoft.com/office/drawing/2014/main" id="{83B8420F-02EC-E247-8846-BFEBB5F5AFDB}"/>
              </a:ext>
            </a:extLst>
          </p:cNvPr>
          <p:cNvPicPr>
            <a:picLocks noGrp="1" noChangeAspect="1"/>
          </p:cNvPicPr>
          <p:nvPr>
            <p:ph type="pic" sz="quarter" idx="29"/>
          </p:nvPr>
        </p:nvPicPr>
        <p:blipFill>
          <a:blip r:embed="rId4"/>
          <a:srcRect l="4019" r="4019"/>
          <a:stretch>
            <a:fillRect/>
          </a:stretch>
        </p:blipFill>
        <p:spPr>
          <a:prstGeom prst="rect">
            <a:avLst/>
          </a:prstGeom>
        </p:spPr>
      </p:pic>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14</a:t>
            </a:fld>
            <a:endParaRPr lang="en-US" dirty="0"/>
          </a:p>
        </p:txBody>
      </p:sp>
      <p:sp>
        <p:nvSpPr>
          <p:cNvPr id="16" name="TextBox 15">
            <a:extLst>
              <a:ext uri="{FF2B5EF4-FFF2-40B4-BE49-F238E27FC236}">
                <a16:creationId xmlns:a16="http://schemas.microsoft.com/office/drawing/2014/main" id="{FE866EFD-FF90-2D4A-B5E2-1C756CE8D01B}"/>
              </a:ext>
            </a:extLst>
          </p:cNvPr>
          <p:cNvSpPr txBox="1"/>
          <p:nvPr/>
        </p:nvSpPr>
        <p:spPr>
          <a:xfrm>
            <a:off x="3670909" y="3928400"/>
            <a:ext cx="1943353" cy="861774"/>
          </a:xfrm>
          <a:prstGeom prst="rect">
            <a:avLst/>
          </a:prstGeom>
          <a:noFill/>
          <a:ln>
            <a:solidFill>
              <a:schemeClr val="tx1"/>
            </a:solidFill>
          </a:ln>
        </p:spPr>
        <p:txBody>
          <a:bodyPr wrap="square" lIns="0" tIns="0" rIns="0" bIns="0" rtlCol="0">
            <a:spAutoFit/>
          </a:bodyPr>
          <a:lstStyle/>
          <a:p>
            <a:pPr algn="ctr"/>
            <a:r>
              <a:rPr lang="en-US" sz="1400" b="1" dirty="0"/>
              <a:t>1154</a:t>
            </a:r>
            <a:r>
              <a:rPr lang="en-US" sz="1400" dirty="0"/>
              <a:t> Spikes: </a:t>
            </a:r>
          </a:p>
          <a:p>
            <a:pPr algn="ctr"/>
            <a:r>
              <a:rPr lang="en-US" sz="1400" dirty="0">
                <a:solidFill>
                  <a:srgbClr val="FF0000"/>
                </a:solidFill>
              </a:rPr>
              <a:t>223</a:t>
            </a:r>
            <a:r>
              <a:rPr lang="en-US" sz="1400" dirty="0"/>
              <a:t> in red cluster</a:t>
            </a:r>
            <a:endParaRPr lang="en-US" sz="1400" dirty="0">
              <a:solidFill>
                <a:srgbClr val="FF0000"/>
              </a:solidFill>
            </a:endParaRPr>
          </a:p>
          <a:p>
            <a:pPr algn="ctr"/>
            <a:r>
              <a:rPr lang="en-US" sz="1400" dirty="0">
                <a:solidFill>
                  <a:srgbClr val="0070C0"/>
                </a:solidFill>
              </a:rPr>
              <a:t>452</a:t>
            </a:r>
            <a:r>
              <a:rPr lang="en-US" sz="1400" dirty="0"/>
              <a:t> in blue cluster</a:t>
            </a:r>
            <a:endParaRPr lang="en-US" sz="1400" dirty="0">
              <a:solidFill>
                <a:srgbClr val="0070C0"/>
              </a:solidFill>
            </a:endParaRPr>
          </a:p>
          <a:p>
            <a:pPr algn="ctr"/>
            <a:r>
              <a:rPr lang="en-US" sz="1400" b="1" dirty="0">
                <a:solidFill>
                  <a:srgbClr val="00B050"/>
                </a:solidFill>
              </a:rPr>
              <a:t>479</a:t>
            </a:r>
            <a:r>
              <a:rPr lang="en-US" sz="1400" b="1" dirty="0"/>
              <a:t> in green cluster</a:t>
            </a:r>
            <a:endParaRPr lang="en-US" sz="1400" b="1" dirty="0">
              <a:solidFill>
                <a:srgbClr val="00B050"/>
              </a:solidFill>
            </a:endParaRPr>
          </a:p>
        </p:txBody>
      </p:sp>
      <p:sp>
        <p:nvSpPr>
          <p:cNvPr id="20" name="TextBox 19">
            <a:extLst>
              <a:ext uri="{FF2B5EF4-FFF2-40B4-BE49-F238E27FC236}">
                <a16:creationId xmlns:a16="http://schemas.microsoft.com/office/drawing/2014/main" id="{371DC8DC-1A8D-E549-9FB0-17E4951919BE}"/>
              </a:ext>
            </a:extLst>
          </p:cNvPr>
          <p:cNvSpPr txBox="1"/>
          <p:nvPr/>
        </p:nvSpPr>
        <p:spPr>
          <a:xfrm>
            <a:off x="6638441" y="3925361"/>
            <a:ext cx="1943353" cy="861774"/>
          </a:xfrm>
          <a:prstGeom prst="rect">
            <a:avLst/>
          </a:prstGeom>
          <a:noFill/>
          <a:ln>
            <a:solidFill>
              <a:schemeClr val="tx1"/>
            </a:solidFill>
          </a:ln>
        </p:spPr>
        <p:txBody>
          <a:bodyPr wrap="square" lIns="0" tIns="0" rIns="0" bIns="0" rtlCol="0">
            <a:spAutoFit/>
          </a:bodyPr>
          <a:lstStyle/>
          <a:p>
            <a:pPr algn="ctr"/>
            <a:r>
              <a:rPr lang="en-US" sz="1400" b="1" dirty="0"/>
              <a:t>853</a:t>
            </a:r>
            <a:r>
              <a:rPr lang="en-US" sz="1400" dirty="0"/>
              <a:t> Spikes: </a:t>
            </a:r>
          </a:p>
          <a:p>
            <a:pPr algn="ctr"/>
            <a:r>
              <a:rPr lang="en-US" sz="1400" dirty="0">
                <a:solidFill>
                  <a:srgbClr val="FF0000"/>
                </a:solidFill>
              </a:rPr>
              <a:t>340</a:t>
            </a:r>
            <a:r>
              <a:rPr lang="en-US" sz="1400" dirty="0"/>
              <a:t> in red cluster</a:t>
            </a:r>
            <a:endParaRPr lang="en-US" sz="1400" dirty="0">
              <a:solidFill>
                <a:srgbClr val="FF0000"/>
              </a:solidFill>
            </a:endParaRPr>
          </a:p>
          <a:p>
            <a:pPr algn="ctr"/>
            <a:r>
              <a:rPr lang="en-US" sz="1400" b="1" dirty="0">
                <a:solidFill>
                  <a:srgbClr val="0070C0"/>
                </a:solidFill>
              </a:rPr>
              <a:t>400</a:t>
            </a:r>
            <a:r>
              <a:rPr lang="en-US" sz="1400" b="1" dirty="0"/>
              <a:t> in blue cluster</a:t>
            </a:r>
            <a:endParaRPr lang="en-US" sz="1400" b="1" dirty="0">
              <a:solidFill>
                <a:srgbClr val="0070C0"/>
              </a:solidFill>
            </a:endParaRPr>
          </a:p>
          <a:p>
            <a:pPr algn="ctr"/>
            <a:r>
              <a:rPr lang="en-US" sz="1400" dirty="0">
                <a:solidFill>
                  <a:srgbClr val="00B050"/>
                </a:solidFill>
              </a:rPr>
              <a:t>113</a:t>
            </a:r>
            <a:r>
              <a:rPr lang="en-US" sz="1400" dirty="0"/>
              <a:t> in green cluster</a:t>
            </a:r>
            <a:endParaRPr lang="en-US" sz="1400" dirty="0">
              <a:solidFill>
                <a:srgbClr val="00B050"/>
              </a:solidFill>
            </a:endParaRPr>
          </a:p>
        </p:txBody>
      </p:sp>
      <p:sp>
        <p:nvSpPr>
          <p:cNvPr id="51" name="Oval 50">
            <a:extLst>
              <a:ext uri="{FF2B5EF4-FFF2-40B4-BE49-F238E27FC236}">
                <a16:creationId xmlns:a16="http://schemas.microsoft.com/office/drawing/2014/main" id="{DDA01F19-A850-624A-BD23-8B0A1B5D4B91}"/>
              </a:ext>
            </a:extLst>
          </p:cNvPr>
          <p:cNvSpPr/>
          <p:nvPr/>
        </p:nvSpPr>
        <p:spPr>
          <a:xfrm>
            <a:off x="640079" y="4476466"/>
            <a:ext cx="1865481" cy="365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18EAED8-8088-D14E-809C-129B457BE7D2}"/>
              </a:ext>
            </a:extLst>
          </p:cNvPr>
          <p:cNvSpPr/>
          <p:nvPr/>
        </p:nvSpPr>
        <p:spPr>
          <a:xfrm>
            <a:off x="3670909" y="4552967"/>
            <a:ext cx="1865481" cy="365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9CB3A4F-EC33-5D4D-B054-3D3DF90861D1}"/>
              </a:ext>
            </a:extLst>
          </p:cNvPr>
          <p:cNvSpPr/>
          <p:nvPr/>
        </p:nvSpPr>
        <p:spPr>
          <a:xfrm>
            <a:off x="6638441" y="4293586"/>
            <a:ext cx="1865481" cy="365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67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58E39-D64A-DA42-933C-88C2E56AF981}"/>
              </a:ext>
            </a:extLst>
          </p:cNvPr>
          <p:cNvSpPr>
            <a:spLocks noGrp="1"/>
          </p:cNvSpPr>
          <p:nvPr>
            <p:ph type="body" sz="quarter" idx="13"/>
          </p:nvPr>
        </p:nvSpPr>
        <p:spPr>
          <a:xfrm>
            <a:off x="640079" y="961053"/>
            <a:ext cx="7772400" cy="3323987"/>
          </a:xfrm>
        </p:spPr>
        <p:txBody>
          <a:bodyPr/>
          <a:lstStyle/>
          <a:p>
            <a:pPr marL="285750" indent="-285750">
              <a:buFont typeface="Courier New" panose="02070309020205020404" pitchFamily="49" charset="0"/>
              <a:buChar char="o"/>
            </a:pPr>
            <a:r>
              <a:rPr lang="en-US" dirty="0">
                <a:solidFill>
                  <a:srgbClr val="0070C0"/>
                </a:solidFill>
              </a:rPr>
              <a:t>Input File: </a:t>
            </a:r>
            <a:r>
              <a:rPr lang="en-US" dirty="0"/>
              <a:t>Plotting the EMG data as well as the spectrum to find the cutoff frequency for the filter.</a:t>
            </a:r>
          </a:p>
          <a:p>
            <a:pPr marL="285750" indent="-285750">
              <a:buFont typeface="Courier New" panose="02070309020205020404" pitchFamily="49" charset="0"/>
              <a:buChar char="o"/>
            </a:pPr>
            <a:r>
              <a:rPr lang="en-US" dirty="0">
                <a:solidFill>
                  <a:srgbClr val="002060"/>
                </a:solidFill>
              </a:rPr>
              <a:t>Filter Signal: </a:t>
            </a:r>
            <a:r>
              <a:rPr lang="en-US" dirty="0"/>
              <a:t>Differentiating the signal to improve SNR and applying a high-pass filter at 150Hz helps in noise removal. The cutoff frequency appears to be optimal in the range </a:t>
            </a:r>
            <a:r>
              <a:rPr lang="en-US" b="1" dirty="0"/>
              <a:t>[100,250]Hz</a:t>
            </a:r>
            <a:r>
              <a:rPr lang="en-US" dirty="0"/>
              <a:t>. Beyond this range, the filter is useless for clustering and distorts the sound excessively for higher cutoff frequencies. I was not sure how to estimate SNR as I don’t know the source signal in the first place. </a:t>
            </a:r>
          </a:p>
          <a:p>
            <a:pPr marL="285750" indent="-285750">
              <a:buFont typeface="Courier New" panose="02070309020205020404" pitchFamily="49" charset="0"/>
              <a:buChar char="o"/>
            </a:pPr>
            <a:r>
              <a:rPr lang="en-US" dirty="0">
                <a:solidFill>
                  <a:srgbClr val="7030A0"/>
                </a:solidFill>
              </a:rPr>
              <a:t>Detect Spikes</a:t>
            </a:r>
            <a:r>
              <a:rPr lang="en-US" dirty="0"/>
              <a:t>: Finding all the peaks above the threshold. I noticed that using a slightly higher threshold than the 3*RMS gives a better result for clustering. I noticed best results when using a</a:t>
            </a:r>
            <a:r>
              <a:rPr lang="en-US" b="1" dirty="0"/>
              <a:t> 4*RMS </a:t>
            </a:r>
            <a:r>
              <a:rPr lang="en-US" dirty="0"/>
              <a:t>or </a:t>
            </a:r>
            <a:r>
              <a:rPr lang="en-US" b="1" dirty="0"/>
              <a:t>5*RMS </a:t>
            </a:r>
            <a:r>
              <a:rPr lang="en-US" dirty="0"/>
              <a:t>threshold. Increasing the threshold will take less spikes and give less clusters. Decreasing it will take too many spikes and also give less clusters. </a:t>
            </a:r>
          </a:p>
          <a:p>
            <a:pPr marL="285750" indent="-285750">
              <a:buFont typeface="Courier New" panose="02070309020205020404" pitchFamily="49" charset="0"/>
              <a:buChar char="o"/>
            </a:pPr>
            <a:r>
              <a:rPr lang="en-US" dirty="0">
                <a:solidFill>
                  <a:srgbClr val="00B050"/>
                </a:solidFill>
              </a:rPr>
              <a:t>Align Spikes: </a:t>
            </a:r>
            <a:r>
              <a:rPr lang="en-US" dirty="0"/>
              <a:t>Plotting all the spikes in the same time window. I chose a window of 15ms to align the spikes and to represent them with enough accuracy. </a:t>
            </a:r>
            <a:r>
              <a:rPr lang="en-US" b="1" dirty="0"/>
              <a:t>It corresponds to 30 samples as the sampling frequency is 2kHz</a:t>
            </a:r>
            <a:r>
              <a:rPr lang="en-US" dirty="0"/>
              <a:t>. </a:t>
            </a:r>
          </a:p>
        </p:txBody>
      </p:sp>
      <p:sp>
        <p:nvSpPr>
          <p:cNvPr id="5" name="Slide Number Placeholder 4">
            <a:extLst>
              <a:ext uri="{FF2B5EF4-FFF2-40B4-BE49-F238E27FC236}">
                <a16:creationId xmlns:a16="http://schemas.microsoft.com/office/drawing/2014/main" id="{9886ACD8-C303-A644-A30B-3DD4E99CC81E}"/>
              </a:ext>
            </a:extLst>
          </p:cNvPr>
          <p:cNvSpPr>
            <a:spLocks noGrp="1"/>
          </p:cNvSpPr>
          <p:nvPr>
            <p:ph type="sldNum" sz="quarter" idx="19"/>
          </p:nvPr>
        </p:nvSpPr>
        <p:spPr/>
        <p:txBody>
          <a:bodyPr/>
          <a:lstStyle/>
          <a:p>
            <a:fld id="{B6238B5B-F19C-E947-A0BC-87BD7983F871}" type="slidenum">
              <a:rPr lang="en-US" smtClean="0"/>
              <a:pPr/>
              <a:t>15</a:t>
            </a:fld>
            <a:endParaRPr lang="en-US" dirty="0"/>
          </a:p>
        </p:txBody>
      </p:sp>
      <p:sp>
        <p:nvSpPr>
          <p:cNvPr id="6" name="Title 5">
            <a:extLst>
              <a:ext uri="{FF2B5EF4-FFF2-40B4-BE49-F238E27FC236}">
                <a16:creationId xmlns:a16="http://schemas.microsoft.com/office/drawing/2014/main" id="{595D5F88-CECB-6C4B-A71C-D42EFE6A0CC5}"/>
              </a:ext>
            </a:extLst>
          </p:cNvPr>
          <p:cNvSpPr>
            <a:spLocks noGrp="1"/>
          </p:cNvSpPr>
          <p:nvPr>
            <p:ph type="title"/>
          </p:nvPr>
        </p:nvSpPr>
        <p:spPr/>
        <p:txBody>
          <a:bodyPr/>
          <a:lstStyle/>
          <a:p>
            <a:r>
              <a:rPr lang="en-US" dirty="0"/>
              <a:t>Discussion</a:t>
            </a:r>
          </a:p>
        </p:txBody>
      </p:sp>
    </p:spTree>
    <p:extLst>
      <p:ext uri="{BB962C8B-B14F-4D97-AF65-F5344CB8AC3E}">
        <p14:creationId xmlns:p14="http://schemas.microsoft.com/office/powerpoint/2010/main" val="3015365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58E39-D64A-DA42-933C-88C2E56AF981}"/>
              </a:ext>
            </a:extLst>
          </p:cNvPr>
          <p:cNvSpPr>
            <a:spLocks noGrp="1"/>
          </p:cNvSpPr>
          <p:nvPr>
            <p:ph type="body" sz="quarter" idx="13"/>
          </p:nvPr>
        </p:nvSpPr>
        <p:spPr>
          <a:xfrm>
            <a:off x="640079" y="961053"/>
            <a:ext cx="7772400" cy="2677656"/>
          </a:xfrm>
        </p:spPr>
        <p:txBody>
          <a:bodyPr/>
          <a:lstStyle/>
          <a:p>
            <a:pPr marL="285750" indent="-285750">
              <a:buFont typeface="Courier New" panose="02070309020205020404" pitchFamily="49" charset="0"/>
              <a:buChar char="o"/>
            </a:pPr>
            <a:r>
              <a:rPr lang="en-US" dirty="0">
                <a:solidFill>
                  <a:srgbClr val="92D050"/>
                </a:solidFill>
              </a:rPr>
              <a:t>Extract Features: </a:t>
            </a:r>
            <a:r>
              <a:rPr lang="en-US" dirty="0"/>
              <a:t>Using the PCA method, I am able to extract the principal components and plot a scatterplot of the 3 most significant PC scores. </a:t>
            </a:r>
            <a:r>
              <a:rPr lang="en-US" b="1" dirty="0"/>
              <a:t>Important note:</a:t>
            </a:r>
            <a:r>
              <a:rPr lang="en-US" dirty="0"/>
              <a:t> </a:t>
            </a:r>
            <a:r>
              <a:rPr lang="en-US" dirty="0" err="1"/>
              <a:t>Matlab</a:t>
            </a:r>
            <a:r>
              <a:rPr lang="en-US" dirty="0"/>
              <a:t> </a:t>
            </a:r>
            <a:r>
              <a:rPr lang="en-US" dirty="0" err="1"/>
              <a:t>pca</a:t>
            </a:r>
            <a:r>
              <a:rPr lang="en-US" dirty="0"/>
              <a:t>() function was giving me a slightly different result each time I ran it. There might be a random component inside the method. I used "</a:t>
            </a:r>
            <a:r>
              <a:rPr lang="en-US" dirty="0" err="1"/>
              <a:t>rng</a:t>
            </a:r>
            <a:r>
              <a:rPr lang="en-US" dirty="0"/>
              <a:t>(1)” to set the MATLAB’s random seed to a specific number.  </a:t>
            </a:r>
          </a:p>
          <a:p>
            <a:pPr marL="285750" indent="-285750">
              <a:buFont typeface="Courier New" panose="02070309020205020404" pitchFamily="49" charset="0"/>
              <a:buChar char="o"/>
            </a:pPr>
            <a:r>
              <a:rPr lang="en-US" dirty="0">
                <a:solidFill>
                  <a:srgbClr val="FFC000"/>
                </a:solidFill>
              </a:rPr>
              <a:t>Cluster Spikes: </a:t>
            </a:r>
            <a:r>
              <a:rPr lang="en-US" dirty="0"/>
              <a:t>Using the </a:t>
            </a:r>
            <a:r>
              <a:rPr lang="en-US" dirty="0" err="1"/>
              <a:t>kmeans</a:t>
            </a:r>
            <a:r>
              <a:rPr lang="en-US" dirty="0"/>
              <a:t> method, I group the features from the last step into clusters. </a:t>
            </a:r>
            <a:endParaRPr lang="en-US" dirty="0">
              <a:solidFill>
                <a:srgbClr val="FF0000"/>
              </a:solidFill>
            </a:endParaRPr>
          </a:p>
          <a:p>
            <a:pPr marL="285750" indent="-285750">
              <a:buFont typeface="Courier New" panose="02070309020205020404" pitchFamily="49" charset="0"/>
              <a:buChar char="o"/>
            </a:pPr>
            <a:r>
              <a:rPr lang="en-US" dirty="0">
                <a:solidFill>
                  <a:srgbClr val="FF0000"/>
                </a:solidFill>
              </a:rPr>
              <a:t>Classify Spikes: </a:t>
            </a:r>
            <a:r>
              <a:rPr lang="en-US" dirty="0"/>
              <a:t>Based on this clustering, I show the plot from </a:t>
            </a:r>
            <a:r>
              <a:rPr lang="en-US" dirty="0">
                <a:solidFill>
                  <a:srgbClr val="00B050"/>
                </a:solidFill>
              </a:rPr>
              <a:t>‘Align Spikes’</a:t>
            </a:r>
            <a:r>
              <a:rPr lang="en-US" dirty="0"/>
              <a:t>, where each spikes is attributed to a specific cluster/ color. </a:t>
            </a:r>
          </a:p>
          <a:p>
            <a:pPr marL="285750" indent="-285750">
              <a:buFont typeface="Courier New" panose="02070309020205020404" pitchFamily="49" charset="0"/>
              <a:buChar char="o"/>
            </a:pPr>
            <a:r>
              <a:rPr lang="en-US" dirty="0">
                <a:solidFill>
                  <a:srgbClr val="C00000"/>
                </a:solidFill>
              </a:rPr>
              <a:t>Analysis: </a:t>
            </a:r>
            <a:r>
              <a:rPr lang="en-US" dirty="0"/>
              <a:t>Extracting the spike templates allows us to see the average action potentials. From that, we can find the number of neurons corresponding to the number of different templates. I was also able extract the number of spikes for each cluster (Firring Pattern) to see the most ‘</a:t>
            </a:r>
            <a:r>
              <a:rPr lang="en-US" b="1" dirty="0"/>
              <a:t>active</a:t>
            </a:r>
            <a:r>
              <a:rPr lang="en-US" dirty="0"/>
              <a:t>’ neuron.</a:t>
            </a:r>
          </a:p>
        </p:txBody>
      </p:sp>
      <p:sp>
        <p:nvSpPr>
          <p:cNvPr id="5" name="Slide Number Placeholder 4">
            <a:extLst>
              <a:ext uri="{FF2B5EF4-FFF2-40B4-BE49-F238E27FC236}">
                <a16:creationId xmlns:a16="http://schemas.microsoft.com/office/drawing/2014/main" id="{9886ACD8-C303-A644-A30B-3DD4E99CC81E}"/>
              </a:ext>
            </a:extLst>
          </p:cNvPr>
          <p:cNvSpPr>
            <a:spLocks noGrp="1"/>
          </p:cNvSpPr>
          <p:nvPr>
            <p:ph type="sldNum" sz="quarter" idx="19"/>
          </p:nvPr>
        </p:nvSpPr>
        <p:spPr/>
        <p:txBody>
          <a:bodyPr/>
          <a:lstStyle/>
          <a:p>
            <a:fld id="{B6238B5B-F19C-E947-A0BC-87BD7983F871}" type="slidenum">
              <a:rPr lang="en-US" smtClean="0"/>
              <a:pPr/>
              <a:t>16</a:t>
            </a:fld>
            <a:endParaRPr lang="en-US" dirty="0"/>
          </a:p>
        </p:txBody>
      </p:sp>
      <p:sp>
        <p:nvSpPr>
          <p:cNvPr id="6" name="Title 5">
            <a:extLst>
              <a:ext uri="{FF2B5EF4-FFF2-40B4-BE49-F238E27FC236}">
                <a16:creationId xmlns:a16="http://schemas.microsoft.com/office/drawing/2014/main" id="{595D5F88-CECB-6C4B-A71C-D42EFE6A0CC5}"/>
              </a:ext>
            </a:extLst>
          </p:cNvPr>
          <p:cNvSpPr>
            <a:spLocks noGrp="1"/>
          </p:cNvSpPr>
          <p:nvPr>
            <p:ph type="title"/>
          </p:nvPr>
        </p:nvSpPr>
        <p:spPr/>
        <p:txBody>
          <a:bodyPr/>
          <a:lstStyle/>
          <a:p>
            <a:r>
              <a:rPr lang="en-US" dirty="0"/>
              <a:t>Discussion cont. </a:t>
            </a:r>
          </a:p>
        </p:txBody>
      </p:sp>
    </p:spTree>
    <p:extLst>
      <p:ext uri="{BB962C8B-B14F-4D97-AF65-F5344CB8AC3E}">
        <p14:creationId xmlns:p14="http://schemas.microsoft.com/office/powerpoint/2010/main" val="884373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58E39-D64A-DA42-933C-88C2E56AF981}"/>
              </a:ext>
            </a:extLst>
          </p:cNvPr>
          <p:cNvSpPr>
            <a:spLocks noGrp="1"/>
          </p:cNvSpPr>
          <p:nvPr>
            <p:ph type="body" sz="quarter" idx="13"/>
          </p:nvPr>
        </p:nvSpPr>
        <p:spPr>
          <a:xfrm>
            <a:off x="640079" y="961053"/>
            <a:ext cx="7772400" cy="3529171"/>
          </a:xfrm>
        </p:spPr>
        <p:txBody>
          <a:bodyPr/>
          <a:lstStyle/>
          <a:p>
            <a:pPr marL="285750" indent="-285750">
              <a:buFont typeface="Courier New" panose="02070309020205020404" pitchFamily="49" charset="0"/>
              <a:buChar char="o"/>
            </a:pPr>
            <a:r>
              <a:rPr lang="en-US" dirty="0"/>
              <a:t>The lack of ground truth data makes quantitatively evaluating the efficacy of EMG decomposition difficult. </a:t>
            </a:r>
          </a:p>
          <a:p>
            <a:pPr marL="285750" indent="-285750">
              <a:buFont typeface="Courier New" panose="02070309020205020404" pitchFamily="49" charset="0"/>
              <a:buChar char="o"/>
            </a:pPr>
            <a:r>
              <a:rPr lang="en-US" dirty="0"/>
              <a:t>Qualitatively, this method appears to be fairly successful at distinguishing spikes with significantly different amplitudes and biphasic vs triphasic spikes. </a:t>
            </a:r>
          </a:p>
          <a:p>
            <a:pPr marL="285750" indent="-285750">
              <a:buFont typeface="Courier New" panose="02070309020205020404" pitchFamily="49" charset="0"/>
              <a:buChar char="o"/>
            </a:pPr>
            <a:r>
              <a:rPr lang="en-US" dirty="0"/>
              <a:t>It cannot distinguish between spike pairs that occur very close together, since one of those spikes will be ignored during detection. </a:t>
            </a:r>
          </a:p>
          <a:p>
            <a:pPr marL="285750" indent="-285750">
              <a:buFont typeface="Courier New" panose="02070309020205020404" pitchFamily="49" charset="0"/>
              <a:buChar char="o"/>
            </a:pPr>
            <a:r>
              <a:rPr lang="en-US" dirty="0"/>
              <a:t>It does not work well if there is a very large difference between the spike amplitude of different motor units. This is because the threshold is constant and so can be biased higher and thus miss lower amplitude spikes. </a:t>
            </a:r>
          </a:p>
          <a:p>
            <a:pPr marL="285750" indent="-285750">
              <a:buFont typeface="Courier New" panose="02070309020205020404" pitchFamily="49" charset="0"/>
              <a:buChar char="o"/>
            </a:pPr>
            <a:r>
              <a:rPr lang="en-US" dirty="0"/>
              <a:t>Additionally, data with a significant number of artifacts can strongly impact results since artifact removal was not directly addressed in the pipeline.</a:t>
            </a:r>
          </a:p>
          <a:p>
            <a:pPr marL="285750" indent="-285750">
              <a:buFont typeface="Courier New" panose="02070309020205020404" pitchFamily="49" charset="0"/>
              <a:buChar char="o"/>
            </a:pPr>
            <a:r>
              <a:rPr lang="en-US" dirty="0"/>
              <a:t>Overall, this method presents a straightforward implementation of EMG decomposition that is successful at detecting motor units with significantly different action potentials, provides informative visualizations, and creates a framework that can be built upon for improvement.</a:t>
            </a:r>
          </a:p>
        </p:txBody>
      </p:sp>
      <p:sp>
        <p:nvSpPr>
          <p:cNvPr id="5" name="Slide Number Placeholder 4">
            <a:extLst>
              <a:ext uri="{FF2B5EF4-FFF2-40B4-BE49-F238E27FC236}">
                <a16:creationId xmlns:a16="http://schemas.microsoft.com/office/drawing/2014/main" id="{9886ACD8-C303-A644-A30B-3DD4E99CC81E}"/>
              </a:ext>
            </a:extLst>
          </p:cNvPr>
          <p:cNvSpPr>
            <a:spLocks noGrp="1"/>
          </p:cNvSpPr>
          <p:nvPr>
            <p:ph type="sldNum" sz="quarter" idx="19"/>
          </p:nvPr>
        </p:nvSpPr>
        <p:spPr/>
        <p:txBody>
          <a:bodyPr/>
          <a:lstStyle/>
          <a:p>
            <a:fld id="{B6238B5B-F19C-E947-A0BC-87BD7983F871}" type="slidenum">
              <a:rPr lang="en-US" smtClean="0"/>
              <a:pPr/>
              <a:t>17</a:t>
            </a:fld>
            <a:endParaRPr lang="en-US" dirty="0"/>
          </a:p>
        </p:txBody>
      </p:sp>
      <p:sp>
        <p:nvSpPr>
          <p:cNvPr id="6" name="Title 5">
            <a:extLst>
              <a:ext uri="{FF2B5EF4-FFF2-40B4-BE49-F238E27FC236}">
                <a16:creationId xmlns:a16="http://schemas.microsoft.com/office/drawing/2014/main" id="{595D5F88-CECB-6C4B-A71C-D42EFE6A0CC5}"/>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94378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58E39-D64A-DA42-933C-88C2E56AF981}"/>
              </a:ext>
            </a:extLst>
          </p:cNvPr>
          <p:cNvSpPr>
            <a:spLocks noGrp="1"/>
          </p:cNvSpPr>
          <p:nvPr>
            <p:ph type="body" sz="quarter" idx="13"/>
          </p:nvPr>
        </p:nvSpPr>
        <p:spPr>
          <a:xfrm>
            <a:off x="640079" y="961053"/>
            <a:ext cx="7772400" cy="3416320"/>
          </a:xfrm>
        </p:spPr>
        <p:txBody>
          <a:bodyPr/>
          <a:lstStyle/>
          <a:p>
            <a:pPr marL="285750" indent="-285750">
              <a:buFont typeface="Courier New" panose="02070309020205020404" pitchFamily="49" charset="0"/>
              <a:buChar char="o"/>
            </a:pPr>
            <a:r>
              <a:rPr lang="en-US" dirty="0"/>
              <a:t>Using a Nonlinear Energy Operator (NEO) based spike detection for a better threshold</a:t>
            </a:r>
          </a:p>
          <a:p>
            <a:pPr marL="285750" indent="-285750">
              <a:buFont typeface="Courier New" panose="02070309020205020404" pitchFamily="49" charset="0"/>
              <a:buChar char="o"/>
            </a:pPr>
            <a:r>
              <a:rPr lang="en-US" dirty="0"/>
              <a:t>An algorithm that adjusts the threshold depending on signal properties, like the EC-PC spike detection discussed by Professor Liu, could also be used to mitigate issues with the biased constant threshold. </a:t>
            </a:r>
          </a:p>
          <a:p>
            <a:pPr marL="285750" indent="-285750">
              <a:buFont typeface="Courier New" panose="02070309020205020404" pitchFamily="49" charset="0"/>
              <a:buChar char="o"/>
            </a:pPr>
            <a:r>
              <a:rPr lang="en-US" dirty="0"/>
              <a:t>Use a different filter than Butterworth maybe a bandpass filter.</a:t>
            </a:r>
          </a:p>
          <a:p>
            <a:pPr marL="285750" indent="-285750">
              <a:buFont typeface="Courier New" panose="02070309020205020404" pitchFamily="49" charset="0"/>
              <a:buChar char="o"/>
            </a:pPr>
            <a:r>
              <a:rPr lang="en-US" dirty="0"/>
              <a:t>Using a filter that adapts to varying signal-to-noise ratios over the course of a recording could also improve results.  </a:t>
            </a:r>
          </a:p>
          <a:p>
            <a:pPr marL="285750" indent="-285750">
              <a:buFont typeface="Courier New" panose="02070309020205020404" pitchFamily="49" charset="0"/>
              <a:buChar char="o"/>
            </a:pPr>
            <a:r>
              <a:rPr lang="en-US" dirty="0"/>
              <a:t>Make code PCA to optimize it (instead of using the built-in </a:t>
            </a:r>
            <a:r>
              <a:rPr lang="en-US" dirty="0" err="1"/>
              <a:t>Matlab</a:t>
            </a:r>
            <a:r>
              <a:rPr lang="en-US" dirty="0"/>
              <a:t> function).</a:t>
            </a:r>
          </a:p>
          <a:p>
            <a:pPr marL="285750" indent="-285750">
              <a:buFont typeface="Courier New" panose="02070309020205020404" pitchFamily="49" charset="0"/>
              <a:buChar char="o"/>
            </a:pPr>
            <a:r>
              <a:rPr lang="en-US" dirty="0"/>
              <a:t>Use a different method for clustering than </a:t>
            </a:r>
            <a:r>
              <a:rPr lang="en-US" dirty="0" err="1"/>
              <a:t>kmeans</a:t>
            </a:r>
            <a:r>
              <a:rPr lang="en-US" dirty="0"/>
              <a:t>, such as: </a:t>
            </a:r>
            <a:r>
              <a:rPr lang="en-US" dirty="0" err="1"/>
              <a:t>clusterdata</a:t>
            </a:r>
            <a:r>
              <a:rPr lang="en-US" dirty="0"/>
              <a:t> or </a:t>
            </a:r>
            <a:r>
              <a:rPr lang="en-US" dirty="0" err="1"/>
              <a:t>linkag</a:t>
            </a:r>
            <a:r>
              <a:rPr lang="en-US" dirty="0"/>
              <a:t>. </a:t>
            </a:r>
          </a:p>
          <a:p>
            <a:pPr marL="285750" indent="-285750">
              <a:buFont typeface="Courier New" panose="02070309020205020404" pitchFamily="49" charset="0"/>
              <a:buChar char="o"/>
            </a:pPr>
            <a:r>
              <a:rPr lang="en-US" dirty="0"/>
              <a:t>For the analysis, finding the firing rates using bins, and then finding the Inter Spike Interval Distribution (ISIs). The ISI distribution can help give information about spike classification accuracy since motor units generally fire around the same frequency so if the ISIs are very spread it out (high variance), it would suggest that the spikes may not all be from the same unit.</a:t>
            </a:r>
          </a:p>
        </p:txBody>
      </p:sp>
      <p:sp>
        <p:nvSpPr>
          <p:cNvPr id="5" name="Slide Number Placeholder 4">
            <a:extLst>
              <a:ext uri="{FF2B5EF4-FFF2-40B4-BE49-F238E27FC236}">
                <a16:creationId xmlns:a16="http://schemas.microsoft.com/office/drawing/2014/main" id="{9886ACD8-C303-A644-A30B-3DD4E99CC81E}"/>
              </a:ext>
            </a:extLst>
          </p:cNvPr>
          <p:cNvSpPr>
            <a:spLocks noGrp="1"/>
          </p:cNvSpPr>
          <p:nvPr>
            <p:ph type="sldNum" sz="quarter" idx="19"/>
          </p:nvPr>
        </p:nvSpPr>
        <p:spPr/>
        <p:txBody>
          <a:bodyPr/>
          <a:lstStyle/>
          <a:p>
            <a:fld id="{B6238B5B-F19C-E947-A0BC-87BD7983F871}" type="slidenum">
              <a:rPr lang="en-US" smtClean="0"/>
              <a:pPr/>
              <a:t>18</a:t>
            </a:fld>
            <a:endParaRPr lang="en-US" dirty="0"/>
          </a:p>
        </p:txBody>
      </p:sp>
      <p:sp>
        <p:nvSpPr>
          <p:cNvPr id="6" name="Title 5">
            <a:extLst>
              <a:ext uri="{FF2B5EF4-FFF2-40B4-BE49-F238E27FC236}">
                <a16:creationId xmlns:a16="http://schemas.microsoft.com/office/drawing/2014/main" id="{595D5F88-CECB-6C4B-A71C-D42EFE6A0CC5}"/>
              </a:ext>
            </a:extLst>
          </p:cNvPr>
          <p:cNvSpPr>
            <a:spLocks noGrp="1"/>
          </p:cNvSpPr>
          <p:nvPr>
            <p:ph type="title"/>
          </p:nvPr>
        </p:nvSpPr>
        <p:spPr/>
        <p:txBody>
          <a:bodyPr/>
          <a:lstStyle/>
          <a:p>
            <a:r>
              <a:rPr lang="en-US" dirty="0"/>
              <a:t>Future Improvements </a:t>
            </a:r>
          </a:p>
        </p:txBody>
      </p:sp>
    </p:spTree>
    <p:extLst>
      <p:ext uri="{BB962C8B-B14F-4D97-AF65-F5344CB8AC3E}">
        <p14:creationId xmlns:p14="http://schemas.microsoft.com/office/powerpoint/2010/main" val="2720017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F4B531-0F7B-1547-AF6D-DE0C367BABD4}"/>
              </a:ext>
            </a:extLst>
          </p:cNvPr>
          <p:cNvSpPr>
            <a:spLocks noGrp="1"/>
          </p:cNvSpPr>
          <p:nvPr>
            <p:ph type="dt" sz="half" idx="18"/>
          </p:nvPr>
        </p:nvSpPr>
        <p:spPr/>
        <p:txBody>
          <a:bodyPr/>
          <a:lstStyle/>
          <a:p>
            <a:r>
              <a:rPr lang="en-US" dirty="0"/>
              <a:t>\</a:t>
            </a:r>
          </a:p>
        </p:txBody>
      </p:sp>
      <p:sp>
        <p:nvSpPr>
          <p:cNvPr id="3" name="Slide Number Placeholder 2">
            <a:extLst>
              <a:ext uri="{FF2B5EF4-FFF2-40B4-BE49-F238E27FC236}">
                <a16:creationId xmlns:a16="http://schemas.microsoft.com/office/drawing/2014/main" id="{4F727CC1-6055-134F-AE25-C68C4A9ED0E9}"/>
              </a:ext>
            </a:extLst>
          </p:cNvPr>
          <p:cNvSpPr>
            <a:spLocks noGrp="1"/>
          </p:cNvSpPr>
          <p:nvPr>
            <p:ph type="sldNum" sz="quarter" idx="19"/>
          </p:nvPr>
        </p:nvSpPr>
        <p:spPr/>
        <p:txBody>
          <a:bodyPr/>
          <a:lstStyle/>
          <a:p>
            <a:fld id="{B6238B5B-F19C-E947-A0BC-87BD7983F871}" type="slidenum">
              <a:rPr lang="en-US" smtClean="0"/>
              <a:pPr/>
              <a:t>19</a:t>
            </a:fld>
            <a:endParaRPr lang="en-US" dirty="0"/>
          </a:p>
        </p:txBody>
      </p:sp>
    </p:spTree>
    <p:extLst>
      <p:ext uri="{BB962C8B-B14F-4D97-AF65-F5344CB8AC3E}">
        <p14:creationId xmlns:p14="http://schemas.microsoft.com/office/powerpoint/2010/main" val="395775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58E39-D64A-DA42-933C-88C2E56AF981}"/>
              </a:ext>
            </a:extLst>
          </p:cNvPr>
          <p:cNvSpPr>
            <a:spLocks noGrp="1"/>
          </p:cNvSpPr>
          <p:nvPr>
            <p:ph type="body" sz="quarter" idx="13"/>
          </p:nvPr>
        </p:nvSpPr>
        <p:spPr>
          <a:xfrm>
            <a:off x="640079" y="961053"/>
            <a:ext cx="7772400" cy="1713290"/>
          </a:xfrm>
        </p:spPr>
        <p:txBody>
          <a:bodyPr/>
          <a:lstStyle/>
          <a:p>
            <a:pPr marL="285750" indent="-285750">
              <a:buFont typeface="Courier New" panose="02070309020205020404" pitchFamily="49" charset="0"/>
              <a:buChar char="o"/>
            </a:pPr>
            <a:r>
              <a:rPr lang="en-US" dirty="0"/>
              <a:t>The purpose of this project is to achieve an EMG decomposition/Spike Sorting of given input signals. We wish to know how many neurons are responsible for the EMG signal.</a:t>
            </a:r>
          </a:p>
          <a:p>
            <a:pPr marL="285750" indent="-285750">
              <a:buFont typeface="Courier New" panose="02070309020205020404" pitchFamily="49" charset="0"/>
              <a:buChar char="o"/>
            </a:pPr>
            <a:r>
              <a:rPr lang="en-US" b="0" i="0" dirty="0">
                <a:effectLst/>
                <a:latin typeface="Arial" panose="020B0604020202020204" pitchFamily="34" charset="0"/>
              </a:rPr>
              <a:t>This presentation includes the data and figures from the decomposition's eight building steps, which include: Inputting the file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Filtering the signal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Detecting spikes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Aligning spikes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Extracting features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Clustering spikes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Classifying spikes </a:t>
            </a:r>
            <a:r>
              <a:rPr lang="en-US" b="0" i="0" dirty="0">
                <a:effectLst/>
                <a:latin typeface="Arial" panose="020B0604020202020204" pitchFamily="34" charset="0"/>
                <a:sym typeface="Wingdings" pitchFamily="2" charset="2"/>
              </a:rPr>
              <a:t> </a:t>
            </a:r>
            <a:r>
              <a:rPr lang="en-US" b="0" i="0" dirty="0">
                <a:effectLst/>
                <a:latin typeface="Arial" panose="020B0604020202020204" pitchFamily="34" charset="0"/>
              </a:rPr>
              <a:t>Analysis. </a:t>
            </a:r>
          </a:p>
          <a:p>
            <a:pPr marL="285750" indent="-285750">
              <a:buFont typeface="Courier New" panose="02070309020205020404" pitchFamily="49" charset="0"/>
              <a:buChar char="o"/>
            </a:pPr>
            <a:r>
              <a:rPr lang="en-US" dirty="0"/>
              <a:t>It concludes with a discussion of the results for each step and suggestions for further development that could potentially improve the decomposition.</a:t>
            </a:r>
          </a:p>
        </p:txBody>
      </p:sp>
      <p:sp>
        <p:nvSpPr>
          <p:cNvPr id="3" name="Text Placeholder 2">
            <a:extLst>
              <a:ext uri="{FF2B5EF4-FFF2-40B4-BE49-F238E27FC236}">
                <a16:creationId xmlns:a16="http://schemas.microsoft.com/office/drawing/2014/main" id="{C98BE211-5D84-AA43-B5CF-D874134201B4}"/>
              </a:ext>
            </a:extLst>
          </p:cNvPr>
          <p:cNvSpPr>
            <a:spLocks noGrp="1"/>
          </p:cNvSpPr>
          <p:nvPr>
            <p:ph type="body" sz="quarter" idx="15"/>
          </p:nvPr>
        </p:nvSpPr>
        <p:spPr>
          <a:xfrm>
            <a:off x="906360" y="2770294"/>
            <a:ext cx="6858000" cy="215444"/>
          </a:xfrm>
        </p:spPr>
        <p:txBody>
          <a:bodyPr/>
          <a:lstStyle/>
          <a:p>
            <a:r>
              <a:rPr lang="en-US" dirty="0"/>
              <a:t>NOTE:</a:t>
            </a:r>
          </a:p>
        </p:txBody>
      </p:sp>
      <p:sp>
        <p:nvSpPr>
          <p:cNvPr id="5" name="Slide Number Placeholder 4">
            <a:extLst>
              <a:ext uri="{FF2B5EF4-FFF2-40B4-BE49-F238E27FC236}">
                <a16:creationId xmlns:a16="http://schemas.microsoft.com/office/drawing/2014/main" id="{9886ACD8-C303-A644-A30B-3DD4E99CC81E}"/>
              </a:ext>
            </a:extLst>
          </p:cNvPr>
          <p:cNvSpPr>
            <a:spLocks noGrp="1"/>
          </p:cNvSpPr>
          <p:nvPr>
            <p:ph type="sldNum" sz="quarter" idx="19"/>
          </p:nvPr>
        </p:nvSpPr>
        <p:spPr/>
        <p:txBody>
          <a:bodyPr/>
          <a:lstStyle/>
          <a:p>
            <a:fld id="{B6238B5B-F19C-E947-A0BC-87BD7983F871}" type="slidenum">
              <a:rPr lang="en-US" smtClean="0"/>
              <a:pPr/>
              <a:t>2</a:t>
            </a:fld>
            <a:endParaRPr lang="en-US" dirty="0"/>
          </a:p>
        </p:txBody>
      </p:sp>
      <p:sp>
        <p:nvSpPr>
          <p:cNvPr id="6" name="Title 5">
            <a:extLst>
              <a:ext uri="{FF2B5EF4-FFF2-40B4-BE49-F238E27FC236}">
                <a16:creationId xmlns:a16="http://schemas.microsoft.com/office/drawing/2014/main" id="{595D5F88-CECB-6C4B-A71C-D42EFE6A0CC5}"/>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8F3FE2B0-2360-3442-981C-93164E326D3C}"/>
              </a:ext>
            </a:extLst>
          </p:cNvPr>
          <p:cNvSpPr>
            <a:spLocks noGrp="1"/>
          </p:cNvSpPr>
          <p:nvPr>
            <p:ph type="body" sz="quarter" idx="21"/>
          </p:nvPr>
        </p:nvSpPr>
        <p:spPr>
          <a:xfrm>
            <a:off x="906360" y="3081689"/>
            <a:ext cx="6858000" cy="786882"/>
          </a:xfrm>
        </p:spPr>
        <p:txBody>
          <a:bodyPr/>
          <a:lstStyle/>
          <a:p>
            <a:r>
              <a:rPr lang="en-US" dirty="0">
                <a:solidFill>
                  <a:srgbClr val="AA04F9"/>
                </a:solidFill>
                <a:latin typeface="Menlo" panose="020B0609030804020204" pitchFamily="49" charset="0"/>
              </a:rPr>
              <a:t>EMG_example_2_fs_2k</a:t>
            </a:r>
            <a:r>
              <a:rPr lang="en-US" dirty="0"/>
              <a:t>: I used channel 1 </a:t>
            </a:r>
          </a:p>
          <a:p>
            <a:r>
              <a:rPr lang="en-US" dirty="0">
                <a:solidFill>
                  <a:srgbClr val="AA04F9"/>
                </a:solidFill>
                <a:latin typeface="Menlo" panose="020B0609030804020204" pitchFamily="49" charset="0"/>
              </a:rPr>
              <a:t>EMG_example_20s_2000Hz</a:t>
            </a:r>
            <a:r>
              <a:rPr lang="en-US" dirty="0"/>
              <a:t>: I used channel 1 </a:t>
            </a:r>
          </a:p>
          <a:p>
            <a:r>
              <a:rPr lang="en-US" dirty="0">
                <a:solidFill>
                  <a:srgbClr val="AA04F9"/>
                </a:solidFill>
                <a:latin typeface="Menlo" panose="020B0609030804020204" pitchFamily="49" charset="0"/>
              </a:rPr>
              <a:t>EMG_example_1_90s_fs_2k</a:t>
            </a:r>
            <a:r>
              <a:rPr lang="en-US" dirty="0"/>
              <a:t>: I used channel 2</a:t>
            </a:r>
          </a:p>
        </p:txBody>
      </p:sp>
    </p:spTree>
    <p:extLst>
      <p:ext uri="{BB962C8B-B14F-4D97-AF65-F5344CB8AC3E}">
        <p14:creationId xmlns:p14="http://schemas.microsoft.com/office/powerpoint/2010/main" val="113980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3</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4" y="409168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p:txBody>
          <a:bodyPr/>
          <a:lstStyle/>
          <a:p>
            <a:r>
              <a:rPr lang="en-US" dirty="0"/>
              <a:t>A) Input File</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409168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3" y="410941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29" name="Picture Placeholder 28">
            <a:extLst>
              <a:ext uri="{FF2B5EF4-FFF2-40B4-BE49-F238E27FC236}">
                <a16:creationId xmlns:a16="http://schemas.microsoft.com/office/drawing/2014/main" id="{C59DDDC5-E0D6-7F45-93A0-F4D2E243E9B4}"/>
              </a:ext>
            </a:extLst>
          </p:cNvPr>
          <p:cNvPicPr>
            <a:picLocks noGrp="1" noChangeAspect="1"/>
          </p:cNvPicPr>
          <p:nvPr>
            <p:ph type="pic" sz="quarter" idx="23"/>
          </p:nvPr>
        </p:nvPicPr>
        <p:blipFill>
          <a:blip r:embed="rId2"/>
          <a:srcRect l="4045" r="4045"/>
          <a:stretch>
            <a:fillRect/>
          </a:stretch>
        </p:blipFill>
        <p:spPr>
          <a:prstGeom prst="rect">
            <a:avLst/>
          </a:prstGeom>
        </p:spPr>
      </p:pic>
      <p:pic>
        <p:nvPicPr>
          <p:cNvPr id="30" name="Picture Placeholder 29">
            <a:extLst>
              <a:ext uri="{FF2B5EF4-FFF2-40B4-BE49-F238E27FC236}">
                <a16:creationId xmlns:a16="http://schemas.microsoft.com/office/drawing/2014/main" id="{99514F9F-8013-594D-8533-6F2DE83CC774}"/>
              </a:ext>
            </a:extLst>
          </p:cNvPr>
          <p:cNvPicPr>
            <a:picLocks noGrp="1" noChangeAspect="1"/>
          </p:cNvPicPr>
          <p:nvPr>
            <p:ph type="pic" sz="quarter" idx="29"/>
          </p:nvPr>
        </p:nvPicPr>
        <p:blipFill>
          <a:blip r:embed="rId3"/>
          <a:srcRect l="4019" r="4019"/>
          <a:stretch>
            <a:fillRect/>
          </a:stretch>
        </p:blipFill>
        <p:spPr>
          <a:prstGeom prst="rect">
            <a:avLst/>
          </a:prstGeom>
        </p:spPr>
      </p:pic>
      <p:pic>
        <p:nvPicPr>
          <p:cNvPr id="31" name="Picture Placeholder 30">
            <a:extLst>
              <a:ext uri="{FF2B5EF4-FFF2-40B4-BE49-F238E27FC236}">
                <a16:creationId xmlns:a16="http://schemas.microsoft.com/office/drawing/2014/main" id="{C2801653-ED09-6A43-AAD6-AEDE2D986CDE}"/>
              </a:ext>
            </a:extLst>
          </p:cNvPr>
          <p:cNvPicPr>
            <a:picLocks noGrp="1" noChangeAspect="1"/>
          </p:cNvPicPr>
          <p:nvPr>
            <p:ph type="pic" sz="quarter" idx="30"/>
          </p:nvPr>
        </p:nvPicPr>
        <p:blipFill>
          <a:blip r:embed="rId4"/>
          <a:srcRect l="4019" r="4019"/>
          <a:stretch>
            <a:fillRect/>
          </a:stretch>
        </p:blipFill>
        <p:spPr>
          <a:prstGeom prst="rect">
            <a:avLst/>
          </a:prstGeom>
        </p:spPr>
      </p:pic>
    </p:spTree>
    <p:extLst>
      <p:ext uri="{BB962C8B-B14F-4D97-AF65-F5344CB8AC3E}">
        <p14:creationId xmlns:p14="http://schemas.microsoft.com/office/powerpoint/2010/main" val="267737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4</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4" y="409168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A) Input File cont.</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409168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3" y="410941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32" name="Picture Placeholder 31">
            <a:extLst>
              <a:ext uri="{FF2B5EF4-FFF2-40B4-BE49-F238E27FC236}">
                <a16:creationId xmlns:a16="http://schemas.microsoft.com/office/drawing/2014/main" id="{39CF4124-F1CF-E147-80DC-351BE34E73AF}"/>
              </a:ext>
            </a:extLst>
          </p:cNvPr>
          <p:cNvPicPr>
            <a:picLocks noGrp="1" noChangeAspect="1"/>
          </p:cNvPicPr>
          <p:nvPr>
            <p:ph type="pic" sz="quarter" idx="29"/>
          </p:nvPr>
        </p:nvPicPr>
        <p:blipFill>
          <a:blip r:embed="rId2"/>
          <a:srcRect l="4019" r="4019"/>
          <a:stretch>
            <a:fillRect/>
          </a:stretch>
        </p:blipFill>
        <p:spPr>
          <a:prstGeom prst="rect">
            <a:avLst/>
          </a:prstGeom>
        </p:spPr>
      </p:pic>
      <p:pic>
        <p:nvPicPr>
          <p:cNvPr id="33" name="Picture Placeholder 32">
            <a:extLst>
              <a:ext uri="{FF2B5EF4-FFF2-40B4-BE49-F238E27FC236}">
                <a16:creationId xmlns:a16="http://schemas.microsoft.com/office/drawing/2014/main" id="{259C3FC7-8F58-D849-A2A2-56A0E7E30D50}"/>
              </a:ext>
            </a:extLst>
          </p:cNvPr>
          <p:cNvPicPr>
            <a:picLocks noGrp="1" noChangeAspect="1"/>
          </p:cNvPicPr>
          <p:nvPr>
            <p:ph type="pic" sz="quarter" idx="30"/>
          </p:nvPr>
        </p:nvPicPr>
        <p:blipFill>
          <a:blip r:embed="rId3"/>
          <a:srcRect l="4019" r="4019"/>
          <a:stretch>
            <a:fillRect/>
          </a:stretch>
        </p:blipFill>
        <p:spPr>
          <a:prstGeom prst="rect">
            <a:avLst/>
          </a:prstGeom>
        </p:spPr>
      </p:pic>
      <p:pic>
        <p:nvPicPr>
          <p:cNvPr id="31" name="Picture Placeholder 30">
            <a:extLst>
              <a:ext uri="{FF2B5EF4-FFF2-40B4-BE49-F238E27FC236}">
                <a16:creationId xmlns:a16="http://schemas.microsoft.com/office/drawing/2014/main" id="{B06F71A4-8F1A-4F41-B719-2D98FDEA204A}"/>
              </a:ext>
            </a:extLst>
          </p:cNvPr>
          <p:cNvPicPr>
            <a:picLocks noGrp="1" noChangeAspect="1"/>
          </p:cNvPicPr>
          <p:nvPr>
            <p:ph type="pic" sz="quarter" idx="23"/>
          </p:nvPr>
        </p:nvPicPr>
        <p:blipFill>
          <a:blip r:embed="rId4"/>
          <a:srcRect l="4045" r="4045"/>
          <a:stretch>
            <a:fillRect/>
          </a:stretch>
        </p:blipFill>
        <p:spPr>
          <a:prstGeom prst="rect">
            <a:avLst/>
          </a:prstGeom>
        </p:spPr>
      </p:pic>
    </p:spTree>
    <p:extLst>
      <p:ext uri="{BB962C8B-B14F-4D97-AF65-F5344CB8AC3E}">
        <p14:creationId xmlns:p14="http://schemas.microsoft.com/office/powerpoint/2010/main" val="263428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5</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4" y="409168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B) Filter Signal</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409168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3" y="410941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34" name="Picture Placeholder 33">
            <a:extLst>
              <a:ext uri="{FF2B5EF4-FFF2-40B4-BE49-F238E27FC236}">
                <a16:creationId xmlns:a16="http://schemas.microsoft.com/office/drawing/2014/main" id="{52CBA261-840C-634A-A6E2-56D1414AEDB6}"/>
              </a:ext>
            </a:extLst>
          </p:cNvPr>
          <p:cNvPicPr>
            <a:picLocks noGrp="1" noChangeAspect="1"/>
          </p:cNvPicPr>
          <p:nvPr>
            <p:ph type="pic" sz="quarter" idx="29"/>
          </p:nvPr>
        </p:nvPicPr>
        <p:blipFill>
          <a:blip r:embed="rId2"/>
          <a:srcRect l="4019" r="4019"/>
          <a:stretch>
            <a:fillRect/>
          </a:stretch>
        </p:blipFill>
        <p:spPr>
          <a:prstGeom prst="rect">
            <a:avLst/>
          </a:prstGeom>
        </p:spPr>
      </p:pic>
      <p:pic>
        <p:nvPicPr>
          <p:cNvPr id="35" name="Picture Placeholder 34">
            <a:extLst>
              <a:ext uri="{FF2B5EF4-FFF2-40B4-BE49-F238E27FC236}">
                <a16:creationId xmlns:a16="http://schemas.microsoft.com/office/drawing/2014/main" id="{8356ECB4-D08F-7E40-91B7-295932674433}"/>
              </a:ext>
            </a:extLst>
          </p:cNvPr>
          <p:cNvPicPr>
            <a:picLocks noGrp="1" noChangeAspect="1"/>
          </p:cNvPicPr>
          <p:nvPr>
            <p:ph type="pic" sz="quarter" idx="30"/>
          </p:nvPr>
        </p:nvPicPr>
        <p:blipFill>
          <a:blip r:embed="rId3"/>
          <a:srcRect l="4019" r="4019"/>
          <a:stretch>
            <a:fillRect/>
          </a:stretch>
        </p:blipFill>
        <p:spPr>
          <a:prstGeom prst="rect">
            <a:avLst/>
          </a:prstGeom>
        </p:spPr>
      </p:pic>
      <p:pic>
        <p:nvPicPr>
          <p:cNvPr id="33" name="Picture Placeholder 32">
            <a:extLst>
              <a:ext uri="{FF2B5EF4-FFF2-40B4-BE49-F238E27FC236}">
                <a16:creationId xmlns:a16="http://schemas.microsoft.com/office/drawing/2014/main" id="{2FCACC56-D9B3-9846-BA52-EDD803FCD192}"/>
              </a:ext>
            </a:extLst>
          </p:cNvPr>
          <p:cNvPicPr>
            <a:picLocks noGrp="1" noChangeAspect="1"/>
          </p:cNvPicPr>
          <p:nvPr>
            <p:ph type="pic" sz="quarter" idx="23"/>
          </p:nvPr>
        </p:nvPicPr>
        <p:blipFill>
          <a:blip r:embed="rId4"/>
          <a:srcRect l="4045" r="4045"/>
          <a:stretch>
            <a:fillRect/>
          </a:stretch>
        </p:blipFill>
        <p:spPr>
          <a:prstGeom prst="rect">
            <a:avLst/>
          </a:prstGeom>
        </p:spPr>
      </p:pic>
    </p:spTree>
    <p:extLst>
      <p:ext uri="{BB962C8B-B14F-4D97-AF65-F5344CB8AC3E}">
        <p14:creationId xmlns:p14="http://schemas.microsoft.com/office/powerpoint/2010/main" val="4209364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6</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4" y="409168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B) Filter Signal cont. </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409168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3" y="410941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26" name="Picture Placeholder 25">
            <a:extLst>
              <a:ext uri="{FF2B5EF4-FFF2-40B4-BE49-F238E27FC236}">
                <a16:creationId xmlns:a16="http://schemas.microsoft.com/office/drawing/2014/main" id="{45A675FD-6266-B345-9E36-554CA0B7C8C4}"/>
              </a:ext>
            </a:extLst>
          </p:cNvPr>
          <p:cNvPicPr>
            <a:picLocks noGrp="1" noChangeAspect="1"/>
          </p:cNvPicPr>
          <p:nvPr>
            <p:ph type="pic" sz="quarter" idx="23"/>
          </p:nvPr>
        </p:nvPicPr>
        <p:blipFill>
          <a:blip r:embed="rId2"/>
          <a:srcRect l="4045" r="4045"/>
          <a:stretch>
            <a:fillRect/>
          </a:stretch>
        </p:blipFill>
        <p:spPr>
          <a:prstGeom prst="rect">
            <a:avLst/>
          </a:prstGeom>
        </p:spPr>
      </p:pic>
      <p:pic>
        <p:nvPicPr>
          <p:cNvPr id="27" name="Picture Placeholder 26">
            <a:extLst>
              <a:ext uri="{FF2B5EF4-FFF2-40B4-BE49-F238E27FC236}">
                <a16:creationId xmlns:a16="http://schemas.microsoft.com/office/drawing/2014/main" id="{0071543C-E88F-2C47-9015-3AE0976CD210}"/>
              </a:ext>
            </a:extLst>
          </p:cNvPr>
          <p:cNvPicPr>
            <a:picLocks noGrp="1" noChangeAspect="1"/>
          </p:cNvPicPr>
          <p:nvPr>
            <p:ph type="pic" sz="quarter" idx="29"/>
          </p:nvPr>
        </p:nvPicPr>
        <p:blipFill>
          <a:blip r:embed="rId3"/>
          <a:srcRect l="4019" r="4019"/>
          <a:stretch>
            <a:fillRect/>
          </a:stretch>
        </p:blipFill>
        <p:spPr>
          <a:prstGeom prst="rect">
            <a:avLst/>
          </a:prstGeom>
        </p:spPr>
      </p:pic>
      <p:pic>
        <p:nvPicPr>
          <p:cNvPr id="28" name="Picture Placeholder 27">
            <a:extLst>
              <a:ext uri="{FF2B5EF4-FFF2-40B4-BE49-F238E27FC236}">
                <a16:creationId xmlns:a16="http://schemas.microsoft.com/office/drawing/2014/main" id="{30BA449C-E0A6-C74B-95B8-34345DD96D6B}"/>
              </a:ext>
            </a:extLst>
          </p:cNvPr>
          <p:cNvPicPr>
            <a:picLocks noGrp="1" noChangeAspect="1"/>
          </p:cNvPicPr>
          <p:nvPr>
            <p:ph type="pic" sz="quarter" idx="30"/>
          </p:nvPr>
        </p:nvPicPr>
        <p:blipFill>
          <a:blip r:embed="rId4"/>
          <a:srcRect l="4019" r="4019"/>
          <a:stretch>
            <a:fillRect/>
          </a:stretch>
        </p:blipFill>
        <p:spPr>
          <a:prstGeom prst="rect">
            <a:avLst/>
          </a:prstGeom>
        </p:spPr>
      </p:pic>
    </p:spTree>
    <p:extLst>
      <p:ext uri="{BB962C8B-B14F-4D97-AF65-F5344CB8AC3E}">
        <p14:creationId xmlns:p14="http://schemas.microsoft.com/office/powerpoint/2010/main" val="213732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7</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5" y="4286381"/>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C) Detect Spikes</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4286381"/>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3" y="428638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sp>
        <p:nvSpPr>
          <p:cNvPr id="12" name="TextBox 11">
            <a:extLst>
              <a:ext uri="{FF2B5EF4-FFF2-40B4-BE49-F238E27FC236}">
                <a16:creationId xmlns:a16="http://schemas.microsoft.com/office/drawing/2014/main" id="{561EAEF0-EF27-BA47-899B-362375DE4340}"/>
              </a:ext>
            </a:extLst>
          </p:cNvPr>
          <p:cNvSpPr txBox="1"/>
          <p:nvPr/>
        </p:nvSpPr>
        <p:spPr>
          <a:xfrm>
            <a:off x="640079" y="4032464"/>
            <a:ext cx="1942347" cy="430887"/>
          </a:xfrm>
          <a:prstGeom prst="rect">
            <a:avLst/>
          </a:prstGeom>
          <a:noFill/>
          <a:ln>
            <a:solidFill>
              <a:schemeClr val="tx1"/>
            </a:solidFill>
          </a:ln>
        </p:spPr>
        <p:txBody>
          <a:bodyPr wrap="square" lIns="0" tIns="0" rIns="0" bIns="0" rtlCol="0">
            <a:spAutoFit/>
          </a:bodyPr>
          <a:lstStyle/>
          <a:p>
            <a:pPr algn="ctr"/>
            <a:r>
              <a:rPr lang="en-US" sz="1400" dirty="0"/>
              <a:t>Threshold = </a:t>
            </a:r>
            <a:r>
              <a:rPr lang="en-US" sz="1400" b="1" dirty="0"/>
              <a:t>4*RMS </a:t>
            </a:r>
            <a:r>
              <a:rPr lang="en-US" sz="1400" dirty="0"/>
              <a:t>of baseline noise</a:t>
            </a:r>
          </a:p>
        </p:txBody>
      </p:sp>
      <p:sp>
        <p:nvSpPr>
          <p:cNvPr id="15" name="TextBox 14">
            <a:extLst>
              <a:ext uri="{FF2B5EF4-FFF2-40B4-BE49-F238E27FC236}">
                <a16:creationId xmlns:a16="http://schemas.microsoft.com/office/drawing/2014/main" id="{B7030F93-3559-DF43-9B90-6C6F652B4F89}"/>
              </a:ext>
            </a:extLst>
          </p:cNvPr>
          <p:cNvSpPr txBox="1"/>
          <p:nvPr/>
        </p:nvSpPr>
        <p:spPr>
          <a:xfrm>
            <a:off x="3697043" y="4032463"/>
            <a:ext cx="1942347" cy="430887"/>
          </a:xfrm>
          <a:prstGeom prst="rect">
            <a:avLst/>
          </a:prstGeom>
          <a:noFill/>
          <a:ln>
            <a:solidFill>
              <a:schemeClr val="tx1"/>
            </a:solidFill>
          </a:ln>
        </p:spPr>
        <p:txBody>
          <a:bodyPr wrap="square" lIns="0" tIns="0" rIns="0" bIns="0" rtlCol="0">
            <a:spAutoFit/>
          </a:bodyPr>
          <a:lstStyle/>
          <a:p>
            <a:pPr algn="ctr"/>
            <a:r>
              <a:rPr lang="en-US" sz="1400" dirty="0"/>
              <a:t>Threshold = </a:t>
            </a:r>
            <a:r>
              <a:rPr lang="en-US" sz="1400" b="1" dirty="0"/>
              <a:t>4*RMS </a:t>
            </a:r>
            <a:r>
              <a:rPr lang="en-US" sz="1400" dirty="0"/>
              <a:t>of baseline noise</a:t>
            </a:r>
          </a:p>
        </p:txBody>
      </p:sp>
      <p:sp>
        <p:nvSpPr>
          <p:cNvPr id="17" name="TextBox 16">
            <a:extLst>
              <a:ext uri="{FF2B5EF4-FFF2-40B4-BE49-F238E27FC236}">
                <a16:creationId xmlns:a16="http://schemas.microsoft.com/office/drawing/2014/main" id="{41EA1359-9EFB-2C4D-A69A-2492AAFC67DA}"/>
              </a:ext>
            </a:extLst>
          </p:cNvPr>
          <p:cNvSpPr txBox="1"/>
          <p:nvPr/>
        </p:nvSpPr>
        <p:spPr>
          <a:xfrm>
            <a:off x="6702506" y="4032462"/>
            <a:ext cx="1942347" cy="430887"/>
          </a:xfrm>
          <a:prstGeom prst="rect">
            <a:avLst/>
          </a:prstGeom>
          <a:noFill/>
          <a:ln>
            <a:solidFill>
              <a:schemeClr val="tx1"/>
            </a:solidFill>
          </a:ln>
        </p:spPr>
        <p:txBody>
          <a:bodyPr wrap="square" lIns="0" tIns="0" rIns="0" bIns="0" rtlCol="0">
            <a:spAutoFit/>
          </a:bodyPr>
          <a:lstStyle/>
          <a:p>
            <a:pPr algn="ctr"/>
            <a:r>
              <a:rPr lang="en-US" sz="1400" dirty="0"/>
              <a:t>Threshold = </a:t>
            </a:r>
            <a:r>
              <a:rPr lang="en-US" sz="1400" b="1" dirty="0"/>
              <a:t>5*RMS </a:t>
            </a:r>
            <a:r>
              <a:rPr lang="en-US" sz="1400" dirty="0"/>
              <a:t>of baseline noise</a:t>
            </a:r>
          </a:p>
        </p:txBody>
      </p:sp>
      <p:pic>
        <p:nvPicPr>
          <p:cNvPr id="31" name="Picture Placeholder 30">
            <a:extLst>
              <a:ext uri="{FF2B5EF4-FFF2-40B4-BE49-F238E27FC236}">
                <a16:creationId xmlns:a16="http://schemas.microsoft.com/office/drawing/2014/main" id="{F2FEB4F1-4E69-BF46-9186-CEF7FEC11460}"/>
              </a:ext>
            </a:extLst>
          </p:cNvPr>
          <p:cNvPicPr>
            <a:picLocks noGrp="1" noChangeAspect="1"/>
          </p:cNvPicPr>
          <p:nvPr>
            <p:ph type="pic" sz="quarter" idx="23"/>
          </p:nvPr>
        </p:nvPicPr>
        <p:blipFill>
          <a:blip r:embed="rId2"/>
          <a:srcRect l="4045" r="4045"/>
          <a:stretch>
            <a:fillRect/>
          </a:stretch>
        </p:blipFill>
        <p:spPr>
          <a:prstGeom prst="rect">
            <a:avLst/>
          </a:prstGeom>
        </p:spPr>
      </p:pic>
      <p:pic>
        <p:nvPicPr>
          <p:cNvPr id="32" name="Picture Placeholder 31">
            <a:extLst>
              <a:ext uri="{FF2B5EF4-FFF2-40B4-BE49-F238E27FC236}">
                <a16:creationId xmlns:a16="http://schemas.microsoft.com/office/drawing/2014/main" id="{DF5D9F80-16FD-5443-B3BE-2A9874EA50F2}"/>
              </a:ext>
            </a:extLst>
          </p:cNvPr>
          <p:cNvPicPr>
            <a:picLocks noGrp="1" noChangeAspect="1"/>
          </p:cNvPicPr>
          <p:nvPr>
            <p:ph type="pic" sz="quarter" idx="29"/>
          </p:nvPr>
        </p:nvPicPr>
        <p:blipFill>
          <a:blip r:embed="rId3"/>
          <a:srcRect l="4019" r="4019"/>
          <a:stretch>
            <a:fillRect/>
          </a:stretch>
        </p:blipFill>
        <p:spPr>
          <a:prstGeom prst="rect">
            <a:avLst/>
          </a:prstGeom>
        </p:spPr>
      </p:pic>
      <p:pic>
        <p:nvPicPr>
          <p:cNvPr id="33" name="Picture Placeholder 32">
            <a:extLst>
              <a:ext uri="{FF2B5EF4-FFF2-40B4-BE49-F238E27FC236}">
                <a16:creationId xmlns:a16="http://schemas.microsoft.com/office/drawing/2014/main" id="{B1846D16-0AC9-FD42-8300-7BC8AA79270B}"/>
              </a:ext>
            </a:extLst>
          </p:cNvPr>
          <p:cNvPicPr>
            <a:picLocks noGrp="1" noChangeAspect="1"/>
          </p:cNvPicPr>
          <p:nvPr>
            <p:ph type="pic" sz="quarter" idx="30"/>
          </p:nvPr>
        </p:nvPicPr>
        <p:blipFill>
          <a:blip r:embed="rId4"/>
          <a:srcRect l="4019" r="4019"/>
          <a:stretch>
            <a:fillRect/>
          </a:stretch>
        </p:blipFill>
        <p:spPr>
          <a:prstGeom prst="rect">
            <a:avLst/>
          </a:prstGeom>
        </p:spPr>
      </p:pic>
    </p:spTree>
    <p:extLst>
      <p:ext uri="{BB962C8B-B14F-4D97-AF65-F5344CB8AC3E}">
        <p14:creationId xmlns:p14="http://schemas.microsoft.com/office/powerpoint/2010/main" val="119621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8</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50725" y="403795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D) Align Spikes</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403795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61651" y="4037959"/>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29" name="Picture Placeholder 28">
            <a:extLst>
              <a:ext uri="{FF2B5EF4-FFF2-40B4-BE49-F238E27FC236}">
                <a16:creationId xmlns:a16="http://schemas.microsoft.com/office/drawing/2014/main" id="{38A569CB-1B2B-FD4A-8B54-304163DD1BB4}"/>
              </a:ext>
            </a:extLst>
          </p:cNvPr>
          <p:cNvPicPr>
            <a:picLocks noGrp="1" noChangeAspect="1"/>
          </p:cNvPicPr>
          <p:nvPr>
            <p:ph type="pic" sz="quarter" idx="23"/>
          </p:nvPr>
        </p:nvPicPr>
        <p:blipFill>
          <a:blip r:embed="rId2"/>
          <a:srcRect l="4045" r="4045"/>
          <a:stretch>
            <a:fillRect/>
          </a:stretch>
        </p:blipFill>
        <p:spPr>
          <a:prstGeom prst="rect">
            <a:avLst/>
          </a:prstGeom>
        </p:spPr>
      </p:pic>
      <p:pic>
        <p:nvPicPr>
          <p:cNvPr id="30" name="Picture Placeholder 29">
            <a:extLst>
              <a:ext uri="{FF2B5EF4-FFF2-40B4-BE49-F238E27FC236}">
                <a16:creationId xmlns:a16="http://schemas.microsoft.com/office/drawing/2014/main" id="{B3117928-966B-6F40-9EDC-56B4AB966698}"/>
              </a:ext>
            </a:extLst>
          </p:cNvPr>
          <p:cNvPicPr>
            <a:picLocks noGrp="1" noChangeAspect="1"/>
          </p:cNvPicPr>
          <p:nvPr>
            <p:ph type="pic" sz="quarter" idx="29"/>
          </p:nvPr>
        </p:nvPicPr>
        <p:blipFill>
          <a:blip r:embed="rId3"/>
          <a:srcRect l="4019" r="4019"/>
          <a:stretch>
            <a:fillRect/>
          </a:stretch>
        </p:blipFill>
        <p:spPr>
          <a:prstGeom prst="rect">
            <a:avLst/>
          </a:prstGeom>
        </p:spPr>
      </p:pic>
      <p:pic>
        <p:nvPicPr>
          <p:cNvPr id="31" name="Picture Placeholder 30">
            <a:extLst>
              <a:ext uri="{FF2B5EF4-FFF2-40B4-BE49-F238E27FC236}">
                <a16:creationId xmlns:a16="http://schemas.microsoft.com/office/drawing/2014/main" id="{09F7D20B-7C73-534C-B818-5EF711D2DA58}"/>
              </a:ext>
            </a:extLst>
          </p:cNvPr>
          <p:cNvPicPr>
            <a:picLocks noGrp="1" noChangeAspect="1"/>
          </p:cNvPicPr>
          <p:nvPr>
            <p:ph type="pic" sz="quarter" idx="30"/>
          </p:nvPr>
        </p:nvPicPr>
        <p:blipFill>
          <a:blip r:embed="rId4"/>
          <a:srcRect l="4019" r="4019"/>
          <a:stretch>
            <a:fillRect/>
          </a:stretch>
        </p:blipFill>
        <p:spPr>
          <a:prstGeom prst="rect">
            <a:avLst/>
          </a:prstGeom>
        </p:spPr>
      </p:pic>
    </p:spTree>
    <p:extLst>
      <p:ext uri="{BB962C8B-B14F-4D97-AF65-F5344CB8AC3E}">
        <p14:creationId xmlns:p14="http://schemas.microsoft.com/office/powerpoint/2010/main" val="204590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C8284-7C5A-2B41-8709-F0FD37FCE8B9}"/>
              </a:ext>
            </a:extLst>
          </p:cNvPr>
          <p:cNvSpPr>
            <a:spLocks noGrp="1"/>
          </p:cNvSpPr>
          <p:nvPr>
            <p:ph type="sldNum" sz="quarter" idx="19"/>
          </p:nvPr>
        </p:nvSpPr>
        <p:spPr/>
        <p:txBody>
          <a:bodyPr/>
          <a:lstStyle/>
          <a:p>
            <a:fld id="{B6238B5B-F19C-E947-A0BC-87BD7983F871}" type="slidenum">
              <a:rPr lang="en-US" smtClean="0"/>
              <a:pPr/>
              <a:t>9</a:t>
            </a:fld>
            <a:endParaRPr lang="en-US" dirty="0"/>
          </a:p>
        </p:txBody>
      </p:sp>
      <p:sp>
        <p:nvSpPr>
          <p:cNvPr id="4" name="Text Placeholder 3">
            <a:extLst>
              <a:ext uri="{FF2B5EF4-FFF2-40B4-BE49-F238E27FC236}">
                <a16:creationId xmlns:a16="http://schemas.microsoft.com/office/drawing/2014/main" id="{7D0AC7FD-6A10-C44E-8CA4-F7AD19828890}"/>
              </a:ext>
            </a:extLst>
          </p:cNvPr>
          <p:cNvSpPr>
            <a:spLocks noGrp="1"/>
          </p:cNvSpPr>
          <p:nvPr>
            <p:ph type="body" sz="quarter" idx="28"/>
          </p:nvPr>
        </p:nvSpPr>
        <p:spPr>
          <a:xfrm>
            <a:off x="141683" y="3987819"/>
            <a:ext cx="2878853" cy="353943"/>
          </a:xfrm>
        </p:spPr>
        <p:txBody>
          <a:bodyPr/>
          <a:lstStyle/>
          <a:p>
            <a:pPr algn="ctr"/>
            <a:r>
              <a:rPr lang="en-US" dirty="0">
                <a:solidFill>
                  <a:srgbClr val="AA04F9"/>
                </a:solidFill>
                <a:latin typeface="Menlo" panose="020B0609030804020204" pitchFamily="49" charset="0"/>
              </a:rPr>
              <a:t>EMG_example_2_fs_2k</a:t>
            </a:r>
            <a:endParaRPr lang="en-US" dirty="0"/>
          </a:p>
        </p:txBody>
      </p:sp>
      <p:sp>
        <p:nvSpPr>
          <p:cNvPr id="5" name="Title 4">
            <a:extLst>
              <a:ext uri="{FF2B5EF4-FFF2-40B4-BE49-F238E27FC236}">
                <a16:creationId xmlns:a16="http://schemas.microsoft.com/office/drawing/2014/main" id="{67CD6355-EC22-EC4F-9406-39AD5DC8E3E1}"/>
              </a:ext>
            </a:extLst>
          </p:cNvPr>
          <p:cNvSpPr>
            <a:spLocks noGrp="1"/>
          </p:cNvSpPr>
          <p:nvPr>
            <p:ph type="title"/>
          </p:nvPr>
        </p:nvSpPr>
        <p:spPr>
          <a:xfrm>
            <a:off x="640079" y="367401"/>
            <a:ext cx="7772400" cy="389979"/>
          </a:xfrm>
        </p:spPr>
        <p:txBody>
          <a:bodyPr/>
          <a:lstStyle/>
          <a:p>
            <a:r>
              <a:rPr lang="en-US" dirty="0"/>
              <a:t>E) Extract Features</a:t>
            </a:r>
          </a:p>
        </p:txBody>
      </p:sp>
      <p:sp>
        <p:nvSpPr>
          <p:cNvPr id="8" name="Text Placeholder 7">
            <a:extLst>
              <a:ext uri="{FF2B5EF4-FFF2-40B4-BE49-F238E27FC236}">
                <a16:creationId xmlns:a16="http://schemas.microsoft.com/office/drawing/2014/main" id="{60541019-9E31-284F-82FA-D339AD6C92BC}"/>
              </a:ext>
            </a:extLst>
          </p:cNvPr>
          <p:cNvSpPr>
            <a:spLocks noGrp="1"/>
          </p:cNvSpPr>
          <p:nvPr>
            <p:ph type="body" sz="quarter" idx="31"/>
          </p:nvPr>
        </p:nvSpPr>
        <p:spPr>
          <a:xfrm>
            <a:off x="3156188" y="3987819"/>
            <a:ext cx="2878853" cy="353943"/>
          </a:xfrm>
        </p:spPr>
        <p:txBody>
          <a:bodyPr/>
          <a:lstStyle/>
          <a:p>
            <a:pPr algn="ctr"/>
            <a:r>
              <a:rPr lang="en-US" dirty="0">
                <a:solidFill>
                  <a:srgbClr val="AA04F9"/>
                </a:solidFill>
                <a:latin typeface="Menlo" panose="020B0609030804020204" pitchFamily="49" charset="0"/>
              </a:rPr>
              <a:t>EMG_example_20s_2000Hz</a:t>
            </a:r>
            <a:endParaRPr lang="en-US" dirty="0"/>
          </a:p>
        </p:txBody>
      </p:sp>
      <p:sp>
        <p:nvSpPr>
          <p:cNvPr id="9" name="Text Placeholder 8">
            <a:extLst>
              <a:ext uri="{FF2B5EF4-FFF2-40B4-BE49-F238E27FC236}">
                <a16:creationId xmlns:a16="http://schemas.microsoft.com/office/drawing/2014/main" id="{8FD37A68-9C85-834A-8753-C0B5A61667C1}"/>
              </a:ext>
            </a:extLst>
          </p:cNvPr>
          <p:cNvSpPr>
            <a:spLocks noGrp="1"/>
          </p:cNvSpPr>
          <p:nvPr>
            <p:ph type="body" sz="quarter" idx="32"/>
          </p:nvPr>
        </p:nvSpPr>
        <p:spPr>
          <a:xfrm>
            <a:off x="6170692" y="4009490"/>
            <a:ext cx="2878853" cy="353943"/>
          </a:xfrm>
        </p:spPr>
        <p:txBody>
          <a:bodyPr/>
          <a:lstStyle/>
          <a:p>
            <a:pPr algn="ctr"/>
            <a:r>
              <a:rPr lang="en-US" dirty="0">
                <a:solidFill>
                  <a:srgbClr val="AA04F9"/>
                </a:solidFill>
                <a:latin typeface="Menlo" panose="020B0609030804020204" pitchFamily="49" charset="0"/>
              </a:rPr>
              <a:t>EMG_example_1_90s_fs_2</a:t>
            </a:r>
            <a:endParaRPr lang="en-US" dirty="0"/>
          </a:p>
        </p:txBody>
      </p:sp>
      <p:pic>
        <p:nvPicPr>
          <p:cNvPr id="31" name="Picture Placeholder 30">
            <a:extLst>
              <a:ext uri="{FF2B5EF4-FFF2-40B4-BE49-F238E27FC236}">
                <a16:creationId xmlns:a16="http://schemas.microsoft.com/office/drawing/2014/main" id="{6453522C-34EF-244D-8CA3-FFA15C7DCABC}"/>
              </a:ext>
            </a:extLst>
          </p:cNvPr>
          <p:cNvPicPr>
            <a:picLocks noGrp="1" noChangeAspect="1"/>
          </p:cNvPicPr>
          <p:nvPr>
            <p:ph type="pic" sz="quarter" idx="23"/>
          </p:nvPr>
        </p:nvPicPr>
        <p:blipFill>
          <a:blip r:embed="rId2"/>
          <a:srcRect l="4045" r="4045"/>
          <a:stretch>
            <a:fillRect/>
          </a:stretch>
        </p:blipFill>
        <p:spPr>
          <a:prstGeom prst="rect">
            <a:avLst/>
          </a:prstGeom>
        </p:spPr>
      </p:pic>
      <p:pic>
        <p:nvPicPr>
          <p:cNvPr id="32" name="Picture Placeholder 31">
            <a:extLst>
              <a:ext uri="{FF2B5EF4-FFF2-40B4-BE49-F238E27FC236}">
                <a16:creationId xmlns:a16="http://schemas.microsoft.com/office/drawing/2014/main" id="{28D1D194-7037-DA4E-96A3-5B559F64B6C8}"/>
              </a:ext>
            </a:extLst>
          </p:cNvPr>
          <p:cNvPicPr>
            <a:picLocks noGrp="1" noChangeAspect="1"/>
          </p:cNvPicPr>
          <p:nvPr>
            <p:ph type="pic" sz="quarter" idx="29"/>
          </p:nvPr>
        </p:nvPicPr>
        <p:blipFill>
          <a:blip r:embed="rId3"/>
          <a:srcRect l="4019" r="4019"/>
          <a:stretch>
            <a:fillRect/>
          </a:stretch>
        </p:blipFill>
        <p:spPr>
          <a:prstGeom prst="rect">
            <a:avLst/>
          </a:prstGeom>
        </p:spPr>
      </p:pic>
      <p:pic>
        <p:nvPicPr>
          <p:cNvPr id="33" name="Picture Placeholder 32">
            <a:extLst>
              <a:ext uri="{FF2B5EF4-FFF2-40B4-BE49-F238E27FC236}">
                <a16:creationId xmlns:a16="http://schemas.microsoft.com/office/drawing/2014/main" id="{EC3B3075-FE80-A045-B764-C152ABECB80F}"/>
              </a:ext>
            </a:extLst>
          </p:cNvPr>
          <p:cNvPicPr>
            <a:picLocks noGrp="1" noChangeAspect="1"/>
          </p:cNvPicPr>
          <p:nvPr>
            <p:ph type="pic" sz="quarter" idx="30"/>
          </p:nvPr>
        </p:nvPicPr>
        <p:blipFill>
          <a:blip r:embed="rId4"/>
          <a:srcRect l="4019" r="4019"/>
          <a:stretch>
            <a:fillRect/>
          </a:stretch>
        </p:blipFill>
        <p:spPr>
          <a:prstGeom prst="rect">
            <a:avLst/>
          </a:prstGeom>
        </p:spPr>
      </p:pic>
    </p:spTree>
    <p:extLst>
      <p:ext uri="{BB962C8B-B14F-4D97-AF65-F5344CB8AC3E}">
        <p14:creationId xmlns:p14="http://schemas.microsoft.com/office/powerpoint/2010/main" val="1778029770"/>
      </p:ext>
    </p:extLst>
  </p:cSld>
  <p:clrMapOvr>
    <a:masterClrMapping/>
  </p:clrMapOvr>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1" id="{3E04E8B8-11FA-E649-9371-C7E26FFEAA93}" vid="{F579B5EC-11F9-A448-A60F-FC626C1FC18E}"/>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04E8B8-11FA-E649-9371-C7E26FFEAA93}" vid="{088CCEDB-8790-5B4F-BA1F-7A08D2F1B0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presentation-01-light</Template>
  <TotalTime>1628</TotalTime>
  <Words>1400</Words>
  <Application>Microsoft Macintosh PowerPoint</Application>
  <PresentationFormat>On-screen Show (16:9)</PresentationFormat>
  <Paragraphs>129</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Courier New</vt:lpstr>
      <vt:lpstr>Helvetica</vt:lpstr>
      <vt:lpstr>Helvetica Regular</vt:lpstr>
      <vt:lpstr>Menlo</vt:lpstr>
      <vt:lpstr>presentation-01-light</vt:lpstr>
      <vt:lpstr>presentation-01-dark</vt:lpstr>
      <vt:lpstr>PowerPoint Presentation</vt:lpstr>
      <vt:lpstr>Introduction</vt:lpstr>
      <vt:lpstr>A) Input File</vt:lpstr>
      <vt:lpstr>A) Input File cont.</vt:lpstr>
      <vt:lpstr>B) Filter Signal</vt:lpstr>
      <vt:lpstr>B) Filter Signal cont. </vt:lpstr>
      <vt:lpstr>C) Detect Spikes</vt:lpstr>
      <vt:lpstr>D) Align Spikes</vt:lpstr>
      <vt:lpstr>E) Extract Features</vt:lpstr>
      <vt:lpstr>F) Cluster Spikes: 3D</vt:lpstr>
      <vt:lpstr>F) Cluster Spikes: 2D cont.</vt:lpstr>
      <vt:lpstr>G) Classify Spikes</vt:lpstr>
      <vt:lpstr>H) Analysis </vt:lpstr>
      <vt:lpstr>H) Analysis: Firing Pattern cont. </vt:lpstr>
      <vt:lpstr>Discussion</vt:lpstr>
      <vt:lpstr>Discussion cont. </vt:lpstr>
      <vt:lpstr>Conclusion</vt:lpstr>
      <vt:lpstr>Future Improvements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Shreesh Shreesh</dc:creator>
  <cp:lastModifiedBy>Shreesh Shreesh</cp:lastModifiedBy>
  <cp:revision>2</cp:revision>
  <dcterms:created xsi:type="dcterms:W3CDTF">2022-12-08T02:36:01Z</dcterms:created>
  <dcterms:modified xsi:type="dcterms:W3CDTF">2022-12-09T05:44:11Z</dcterms:modified>
</cp:coreProperties>
</file>